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0.svg" ContentType="image/svg+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4.svg" ContentType="image/svg+xml"/>
  <Override PartName="/ppt/media/image126.svg" ContentType="image/svg+xml"/>
  <Override PartName="/ppt/media/image128.svg" ContentType="image/svg+xml"/>
  <Override PartName="/ppt/media/image130.svg" ContentType="image/svg+xml"/>
  <Override PartName="/ppt/media/image132.svg" ContentType="image/svg+xml"/>
  <Override PartName="/ppt/media/image134.svg" ContentType="image/svg+xml"/>
  <Override PartName="/ppt/media/image136.svg" ContentType="image/svg+xml"/>
  <Override PartName="/ppt/media/image138.svg" ContentType="image/svg+xml"/>
  <Override PartName="/ppt/media/image140.svg" ContentType="image/svg+xml"/>
  <Override PartName="/ppt/media/image142.svg" ContentType="image/svg+xml"/>
  <Override PartName="/ppt/media/image144.svg" ContentType="image/svg+xml"/>
  <Override PartName="/ppt/media/image146.svg" ContentType="image/svg+xml"/>
  <Override PartName="/ppt/media/image148.svg" ContentType="image/svg+xml"/>
  <Override PartName="/ppt/media/image150.svg" ContentType="image/svg+xml"/>
  <Override PartName="/ppt/media/image152.svg" ContentType="image/svg+xml"/>
  <Override PartName="/ppt/media/image154.svg" ContentType="image/svg+xml"/>
  <Override PartName="/ppt/media/image156.svg" ContentType="image/svg+xml"/>
  <Override PartName="/ppt/media/image158.svg" ContentType="image/svg+xml"/>
  <Override PartName="/ppt/media/image160.svg" ContentType="image/svg+xml"/>
  <Override PartName="/ppt/media/image162.svg" ContentType="image/svg+xml"/>
  <Override PartName="/ppt/media/image18.svg" ContentType="image/svg+xml"/>
  <Override PartName="/ppt/media/image2.svg" ContentType="image/svg+xml"/>
  <Override PartName="/ppt/media/image21.svg" ContentType="image/svg+xml"/>
  <Override PartName="/ppt/media/image23.svg" ContentType="image/svg+xml"/>
  <Override PartName="/ppt/media/image25.svg" ContentType="image/svg+xml"/>
  <Override PartName="/ppt/media/image30.svg" ContentType="image/svg+xml"/>
  <Override PartName="/ppt/media/image32.svg" ContentType="image/svg+xml"/>
  <Override PartName="/ppt/media/image34.svg" ContentType="image/svg+xml"/>
  <Override PartName="/ppt/media/image38.svg" ContentType="image/svg+xml"/>
  <Override PartName="/ppt/media/image48.svg" ContentType="image/svg+xml"/>
  <Override PartName="/ppt/media/image5.svg" ContentType="image/svg+xml"/>
  <Override PartName="/ppt/media/image53.svg" ContentType="image/svg+xml"/>
  <Override PartName="/ppt/media/image57.svg" ContentType="image/svg+xml"/>
  <Override PartName="/ppt/media/image59.svg" ContentType="image/svg+xml"/>
  <Override PartName="/ppt/media/image61.svg" ContentType="image/svg+xml"/>
  <Override PartName="/ppt/media/image64.svg" ContentType="image/svg+xml"/>
  <Override PartName="/ppt/media/image66.svg" ContentType="image/svg+xml"/>
  <Override PartName="/ppt/media/image68.svg" ContentType="image/svg+xml"/>
  <Override PartName="/ppt/media/image7.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media/image94.svg" ContentType="image/svg+xml"/>
  <Override PartName="/ppt/media/image96.svg" ContentType="image/svg+xml"/>
  <Override PartName="/ppt/media/image9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70" r:id="rId5"/>
    <p:sldId id="259" r:id="rId6"/>
    <p:sldId id="260" r:id="rId7"/>
    <p:sldId id="282" r:id="rId8"/>
    <p:sldId id="298" r:id="rId9"/>
    <p:sldId id="299" r:id="rId10"/>
    <p:sldId id="300" r:id="rId11"/>
    <p:sldId id="301" r:id="rId12"/>
    <p:sldId id="263" r:id="rId13"/>
    <p:sldId id="262" r:id="rId14"/>
    <p:sldId id="261" r:id="rId15"/>
    <p:sldId id="272" r:id="rId16"/>
    <p:sldId id="273" r:id="rId17"/>
    <p:sldId id="280" r:id="rId18"/>
    <p:sldId id="297" r:id="rId19"/>
    <p:sldId id="258" r:id="rId20"/>
    <p:sldId id="264" r:id="rId21"/>
    <p:sldId id="281" r:id="rId22"/>
    <p:sldId id="287" r:id="rId23"/>
    <p:sldId id="283" r:id="rId24"/>
    <p:sldId id="285" r:id="rId25"/>
    <p:sldId id="286" r:id="rId26"/>
    <p:sldId id="288" r:id="rId27"/>
    <p:sldId id="289" r:id="rId28"/>
    <p:sldId id="290" r:id="rId29"/>
    <p:sldId id="265" r:id="rId30"/>
    <p:sldId id="266" r:id="rId31"/>
    <p:sldId id="267" r:id="rId32"/>
    <p:sldId id="268" r:id="rId33"/>
    <p:sldId id="269" r:id="rId34"/>
  </p:sldIdLst>
  <p:sldSz cx="18288000" cy="10287000"/>
  <p:notesSz cx="6858000" cy="9144000"/>
  <p:embeddedFontLst>
    <p:embeddedFont>
      <p:font typeface="SimSun" panose="02010600030101010101" pitchFamily="2" charset="-122"/>
      <p:regular r:id="rId38"/>
    </p:embeddedFont>
    <p:embeddedFont>
      <p:font typeface="Open Sans Extra Bold" panose="020B0906030804020204"/>
      <p:bold r:id="rId39"/>
    </p:embeddedFont>
    <p:embeddedFont>
      <p:font typeface="Poppins Bold" panose="00000800000000000000"/>
      <p:bold r:id="rId40"/>
    </p:embeddedFont>
    <p:embeddedFont>
      <p:font typeface="Poppins" panose="00000500000000000000"/>
      <p:regular r:id="rId41"/>
    </p:embeddedFont>
    <p:embeddedFont>
      <p:font typeface="Calibri" panose="020F0502020204030204" charset="0"/>
      <p:regular r:id="rId42"/>
      <p:bold r:id="rId43"/>
      <p:italic r:id="rId44"/>
      <p:boldItalic r:id="rId45"/>
    </p:embeddedFont>
    <p:embeddedFont>
      <p:font typeface="Poppins" panose="00000500000000000000" charset="0"/>
      <p:regular r:id="rId46"/>
    </p:embeddedFont>
    <p:embeddedFont>
      <p:font typeface="Open Sans Extra Bold" panose="020B0906030804020204" charset="0"/>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02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font" Target="fonts/font10.fntdata"/><Relationship Id="rId46" Type="http://schemas.openxmlformats.org/officeDocument/2006/relationships/font" Target="fonts/font9.fntdata"/><Relationship Id="rId45" Type="http://schemas.openxmlformats.org/officeDocument/2006/relationships/font" Target="fonts/font8.fntdata"/><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sv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svg"/><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4.svg"/><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image" Target="../media/image6.png"/><Relationship Id="rId2" Type="http://schemas.openxmlformats.org/officeDocument/2006/relationships/image" Target="../media/image48.svg"/><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0.png"/><Relationship Id="rId3" Type="http://schemas.openxmlformats.org/officeDocument/2006/relationships/image" Target="../media/image6.png"/><Relationship Id="rId2" Type="http://schemas.openxmlformats.org/officeDocument/2006/relationships/image" Target="../media/image48.sv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image" Target="../media/image5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sv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jpeg"/><Relationship Id="rId7" Type="http://schemas.openxmlformats.org/officeDocument/2006/relationships/image" Target="../media/image61.svg"/><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3" Type="http://schemas.openxmlformats.org/officeDocument/2006/relationships/image" Target="../media/image57.svg"/><Relationship Id="rId2" Type="http://schemas.openxmlformats.org/officeDocument/2006/relationships/image" Target="../media/image56.png"/><Relationship Id="rId11" Type="http://schemas.openxmlformats.org/officeDocument/2006/relationships/slideLayout" Target="../slideLayouts/slideLayout7.xml"/><Relationship Id="rId10" Type="http://schemas.openxmlformats.org/officeDocument/2006/relationships/image" Target="../media/image64.svg"/><Relationship Id="rId1" Type="http://schemas.openxmlformats.org/officeDocument/2006/relationships/image" Target="../media/image55.jpeg"/></Relationships>
</file>

<file path=ppt/slides/_rels/slide32.xml.rels><?xml version="1.0" encoding="UTF-8" standalone="yes"?>
<Relationships xmlns="http://schemas.openxmlformats.org/package/2006/relationships"><Relationship Id="rId99" Type="http://schemas.openxmlformats.org/officeDocument/2006/relationships/slideLayout" Target="../slideLayouts/slideLayout7.xml"/><Relationship Id="rId98" Type="http://schemas.openxmlformats.org/officeDocument/2006/relationships/image" Target="../media/image162.svg"/><Relationship Id="rId97" Type="http://schemas.openxmlformats.org/officeDocument/2006/relationships/image" Target="../media/image161.png"/><Relationship Id="rId96" Type="http://schemas.openxmlformats.org/officeDocument/2006/relationships/image" Target="../media/image160.svg"/><Relationship Id="rId95" Type="http://schemas.openxmlformats.org/officeDocument/2006/relationships/image" Target="../media/image159.png"/><Relationship Id="rId94" Type="http://schemas.openxmlformats.org/officeDocument/2006/relationships/image" Target="../media/image158.svg"/><Relationship Id="rId93" Type="http://schemas.openxmlformats.org/officeDocument/2006/relationships/image" Target="../media/image157.png"/><Relationship Id="rId92" Type="http://schemas.openxmlformats.org/officeDocument/2006/relationships/image" Target="../media/image156.svg"/><Relationship Id="rId91" Type="http://schemas.openxmlformats.org/officeDocument/2006/relationships/image" Target="../media/image155.png"/><Relationship Id="rId90" Type="http://schemas.openxmlformats.org/officeDocument/2006/relationships/image" Target="../media/image154.svg"/><Relationship Id="rId9" Type="http://schemas.openxmlformats.org/officeDocument/2006/relationships/image" Target="../media/image73.png"/><Relationship Id="rId89" Type="http://schemas.openxmlformats.org/officeDocument/2006/relationships/image" Target="../media/image153.png"/><Relationship Id="rId88" Type="http://schemas.openxmlformats.org/officeDocument/2006/relationships/image" Target="../media/image152.svg"/><Relationship Id="rId87" Type="http://schemas.openxmlformats.org/officeDocument/2006/relationships/image" Target="../media/image151.png"/><Relationship Id="rId86" Type="http://schemas.openxmlformats.org/officeDocument/2006/relationships/image" Target="../media/image150.svg"/><Relationship Id="rId85" Type="http://schemas.openxmlformats.org/officeDocument/2006/relationships/image" Target="../media/image149.png"/><Relationship Id="rId84" Type="http://schemas.openxmlformats.org/officeDocument/2006/relationships/image" Target="../media/image148.svg"/><Relationship Id="rId83" Type="http://schemas.openxmlformats.org/officeDocument/2006/relationships/image" Target="../media/image147.png"/><Relationship Id="rId82" Type="http://schemas.openxmlformats.org/officeDocument/2006/relationships/image" Target="../media/image146.svg"/><Relationship Id="rId81" Type="http://schemas.openxmlformats.org/officeDocument/2006/relationships/image" Target="../media/image145.png"/><Relationship Id="rId80" Type="http://schemas.openxmlformats.org/officeDocument/2006/relationships/image" Target="../media/image144.svg"/><Relationship Id="rId8" Type="http://schemas.openxmlformats.org/officeDocument/2006/relationships/image" Target="../media/image72.svg"/><Relationship Id="rId79" Type="http://schemas.openxmlformats.org/officeDocument/2006/relationships/image" Target="../media/image143.png"/><Relationship Id="rId78" Type="http://schemas.openxmlformats.org/officeDocument/2006/relationships/image" Target="../media/image142.svg"/><Relationship Id="rId77" Type="http://schemas.openxmlformats.org/officeDocument/2006/relationships/image" Target="../media/image141.png"/><Relationship Id="rId76" Type="http://schemas.openxmlformats.org/officeDocument/2006/relationships/image" Target="../media/image140.svg"/><Relationship Id="rId75" Type="http://schemas.openxmlformats.org/officeDocument/2006/relationships/image" Target="../media/image139.png"/><Relationship Id="rId74" Type="http://schemas.openxmlformats.org/officeDocument/2006/relationships/image" Target="../media/image138.svg"/><Relationship Id="rId73" Type="http://schemas.openxmlformats.org/officeDocument/2006/relationships/image" Target="../media/image137.png"/><Relationship Id="rId72" Type="http://schemas.openxmlformats.org/officeDocument/2006/relationships/image" Target="../media/image136.svg"/><Relationship Id="rId71" Type="http://schemas.openxmlformats.org/officeDocument/2006/relationships/image" Target="../media/image135.png"/><Relationship Id="rId70" Type="http://schemas.openxmlformats.org/officeDocument/2006/relationships/image" Target="../media/image134.svg"/><Relationship Id="rId7" Type="http://schemas.openxmlformats.org/officeDocument/2006/relationships/image" Target="../media/image71.png"/><Relationship Id="rId69" Type="http://schemas.openxmlformats.org/officeDocument/2006/relationships/image" Target="../media/image133.png"/><Relationship Id="rId68" Type="http://schemas.openxmlformats.org/officeDocument/2006/relationships/image" Target="../media/image132.svg"/><Relationship Id="rId67" Type="http://schemas.openxmlformats.org/officeDocument/2006/relationships/image" Target="../media/image131.png"/><Relationship Id="rId66" Type="http://schemas.openxmlformats.org/officeDocument/2006/relationships/image" Target="../media/image130.svg"/><Relationship Id="rId65" Type="http://schemas.openxmlformats.org/officeDocument/2006/relationships/image" Target="../media/image129.png"/><Relationship Id="rId64" Type="http://schemas.openxmlformats.org/officeDocument/2006/relationships/image" Target="../media/image128.svg"/><Relationship Id="rId63" Type="http://schemas.openxmlformats.org/officeDocument/2006/relationships/image" Target="../media/image127.png"/><Relationship Id="rId62" Type="http://schemas.openxmlformats.org/officeDocument/2006/relationships/image" Target="../media/image126.svg"/><Relationship Id="rId61" Type="http://schemas.openxmlformats.org/officeDocument/2006/relationships/image" Target="../media/image125.png"/><Relationship Id="rId60" Type="http://schemas.openxmlformats.org/officeDocument/2006/relationships/image" Target="../media/image124.svg"/><Relationship Id="rId6" Type="http://schemas.openxmlformats.org/officeDocument/2006/relationships/image" Target="../media/image70.svg"/><Relationship Id="rId59" Type="http://schemas.openxmlformats.org/officeDocument/2006/relationships/image" Target="../media/image123.png"/><Relationship Id="rId58" Type="http://schemas.openxmlformats.org/officeDocument/2006/relationships/image" Target="../media/image122.svg"/><Relationship Id="rId57" Type="http://schemas.openxmlformats.org/officeDocument/2006/relationships/image" Target="../media/image121.png"/><Relationship Id="rId56" Type="http://schemas.openxmlformats.org/officeDocument/2006/relationships/image" Target="../media/image120.svg"/><Relationship Id="rId55" Type="http://schemas.openxmlformats.org/officeDocument/2006/relationships/image" Target="../media/image119.png"/><Relationship Id="rId54" Type="http://schemas.openxmlformats.org/officeDocument/2006/relationships/image" Target="../media/image118.svg"/><Relationship Id="rId53" Type="http://schemas.openxmlformats.org/officeDocument/2006/relationships/image" Target="../media/image117.png"/><Relationship Id="rId52" Type="http://schemas.openxmlformats.org/officeDocument/2006/relationships/image" Target="../media/image116.svg"/><Relationship Id="rId51" Type="http://schemas.openxmlformats.org/officeDocument/2006/relationships/image" Target="../media/image115.png"/><Relationship Id="rId50" Type="http://schemas.openxmlformats.org/officeDocument/2006/relationships/image" Target="../media/image114.svg"/><Relationship Id="rId5" Type="http://schemas.openxmlformats.org/officeDocument/2006/relationships/image" Target="../media/image69.png"/><Relationship Id="rId49" Type="http://schemas.openxmlformats.org/officeDocument/2006/relationships/image" Target="../media/image113.png"/><Relationship Id="rId48" Type="http://schemas.openxmlformats.org/officeDocument/2006/relationships/image" Target="../media/image112.svg"/><Relationship Id="rId47" Type="http://schemas.openxmlformats.org/officeDocument/2006/relationships/image" Target="../media/image111.png"/><Relationship Id="rId46" Type="http://schemas.openxmlformats.org/officeDocument/2006/relationships/image" Target="../media/image110.svg"/><Relationship Id="rId45" Type="http://schemas.openxmlformats.org/officeDocument/2006/relationships/image" Target="../media/image109.png"/><Relationship Id="rId44" Type="http://schemas.openxmlformats.org/officeDocument/2006/relationships/image" Target="../media/image108.svg"/><Relationship Id="rId43" Type="http://schemas.openxmlformats.org/officeDocument/2006/relationships/image" Target="../media/image107.png"/><Relationship Id="rId42" Type="http://schemas.openxmlformats.org/officeDocument/2006/relationships/image" Target="../media/image106.svg"/><Relationship Id="rId41" Type="http://schemas.openxmlformats.org/officeDocument/2006/relationships/image" Target="../media/image105.png"/><Relationship Id="rId40" Type="http://schemas.openxmlformats.org/officeDocument/2006/relationships/image" Target="../media/image104.svg"/><Relationship Id="rId4" Type="http://schemas.openxmlformats.org/officeDocument/2006/relationships/image" Target="../media/image68.svg"/><Relationship Id="rId39" Type="http://schemas.openxmlformats.org/officeDocument/2006/relationships/image" Target="../media/image103.png"/><Relationship Id="rId38" Type="http://schemas.openxmlformats.org/officeDocument/2006/relationships/image" Target="../media/image102.svg"/><Relationship Id="rId37" Type="http://schemas.openxmlformats.org/officeDocument/2006/relationships/image" Target="../media/image101.png"/><Relationship Id="rId36" Type="http://schemas.openxmlformats.org/officeDocument/2006/relationships/image" Target="../media/image100.svg"/><Relationship Id="rId35" Type="http://schemas.openxmlformats.org/officeDocument/2006/relationships/image" Target="../media/image99.png"/><Relationship Id="rId34" Type="http://schemas.openxmlformats.org/officeDocument/2006/relationships/image" Target="../media/image98.svg"/><Relationship Id="rId33" Type="http://schemas.openxmlformats.org/officeDocument/2006/relationships/image" Target="../media/image97.png"/><Relationship Id="rId32" Type="http://schemas.openxmlformats.org/officeDocument/2006/relationships/image" Target="../media/image96.svg"/><Relationship Id="rId31" Type="http://schemas.openxmlformats.org/officeDocument/2006/relationships/image" Target="../media/image95.png"/><Relationship Id="rId30" Type="http://schemas.openxmlformats.org/officeDocument/2006/relationships/image" Target="../media/image94.svg"/><Relationship Id="rId3" Type="http://schemas.openxmlformats.org/officeDocument/2006/relationships/image" Target="../media/image67.png"/><Relationship Id="rId29" Type="http://schemas.openxmlformats.org/officeDocument/2006/relationships/image" Target="../media/image93.png"/><Relationship Id="rId28" Type="http://schemas.openxmlformats.org/officeDocument/2006/relationships/image" Target="../media/image92.svg"/><Relationship Id="rId27" Type="http://schemas.openxmlformats.org/officeDocument/2006/relationships/image" Target="../media/image91.png"/><Relationship Id="rId26" Type="http://schemas.openxmlformats.org/officeDocument/2006/relationships/image" Target="../media/image90.svg"/><Relationship Id="rId25" Type="http://schemas.openxmlformats.org/officeDocument/2006/relationships/image" Target="../media/image89.png"/><Relationship Id="rId24" Type="http://schemas.openxmlformats.org/officeDocument/2006/relationships/image" Target="../media/image88.svg"/><Relationship Id="rId23" Type="http://schemas.openxmlformats.org/officeDocument/2006/relationships/image" Target="../media/image87.png"/><Relationship Id="rId22" Type="http://schemas.openxmlformats.org/officeDocument/2006/relationships/image" Target="../media/image86.svg"/><Relationship Id="rId21" Type="http://schemas.openxmlformats.org/officeDocument/2006/relationships/image" Target="../media/image85.png"/><Relationship Id="rId20" Type="http://schemas.openxmlformats.org/officeDocument/2006/relationships/image" Target="../media/image84.svg"/><Relationship Id="rId2" Type="http://schemas.openxmlformats.org/officeDocument/2006/relationships/image" Target="../media/image66.svg"/><Relationship Id="rId19" Type="http://schemas.openxmlformats.org/officeDocument/2006/relationships/image" Target="../media/image83.png"/><Relationship Id="rId18" Type="http://schemas.openxmlformats.org/officeDocument/2006/relationships/image" Target="../media/image82.svg"/><Relationship Id="rId17" Type="http://schemas.openxmlformats.org/officeDocument/2006/relationships/image" Target="../media/image81.png"/><Relationship Id="rId16" Type="http://schemas.openxmlformats.org/officeDocument/2006/relationships/image" Target="../media/image80.svg"/><Relationship Id="rId15" Type="http://schemas.openxmlformats.org/officeDocument/2006/relationships/image" Target="../media/image79.png"/><Relationship Id="rId14" Type="http://schemas.openxmlformats.org/officeDocument/2006/relationships/image" Target="../media/image78.svg"/><Relationship Id="rId13" Type="http://schemas.openxmlformats.org/officeDocument/2006/relationships/image" Target="../media/image77.png"/><Relationship Id="rId12" Type="http://schemas.openxmlformats.org/officeDocument/2006/relationships/image" Target="../media/image76.svg"/><Relationship Id="rId11" Type="http://schemas.openxmlformats.org/officeDocument/2006/relationships/image" Target="../media/image75.png"/><Relationship Id="rId10" Type="http://schemas.openxmlformats.org/officeDocument/2006/relationships/image" Target="../media/image74.svg"/><Relationship Id="rId1"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91331" y="1581459"/>
            <a:ext cx="830009" cy="842101"/>
          </a:xfrm>
          <a:custGeom>
            <a:avLst/>
            <a:gdLst/>
            <a:ahLst/>
            <a:cxnLst/>
            <a:rect l="l" t="t" r="r" b="b"/>
            <a:pathLst>
              <a:path w="830009" h="842101">
                <a:moveTo>
                  <a:pt x="0" y="0"/>
                </a:moveTo>
                <a:lnTo>
                  <a:pt x="830010" y="0"/>
                </a:lnTo>
                <a:lnTo>
                  <a:pt x="830010" y="842101"/>
                </a:lnTo>
                <a:lnTo>
                  <a:pt x="0" y="8421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391285" y="3298825"/>
            <a:ext cx="13325475" cy="1644015"/>
          </a:xfrm>
          <a:prstGeom prst="rect">
            <a:avLst/>
          </a:prstGeom>
        </p:spPr>
        <p:txBody>
          <a:bodyPr wrap="square" lIns="0" tIns="0" rIns="0" bIns="0" rtlCol="0" anchor="t">
            <a:spAutoFit/>
          </a:bodyPr>
          <a:lstStyle/>
          <a:p>
            <a:pPr algn="l">
              <a:lnSpc>
                <a:spcPts val="12820"/>
              </a:lnSpc>
              <a:spcBef>
                <a:spcPct val="0"/>
              </a:spcBef>
            </a:pPr>
            <a:r>
              <a:rPr lang="vi-VN" altLang="en-US" sz="9155">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WEBSITE BÁN </a:t>
            </a:r>
            <a:r>
              <a:rPr lang="vi-VN" altLang="en-US" sz="9155">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HOA</a:t>
            </a:r>
            <a:endParaRPr lang="vi-VN" altLang="en-US" sz="9155">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7" name="Group 7"/>
          <p:cNvGrpSpPr/>
          <p:nvPr/>
        </p:nvGrpSpPr>
        <p:grpSpPr>
          <a:xfrm rot="0">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0" name="Group 10"/>
          <p:cNvGrpSpPr/>
          <p:nvPr/>
        </p:nvGrpSpPr>
        <p:grpSpPr>
          <a:xfrm rot="0">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3" name="Group 13"/>
          <p:cNvGrpSpPr/>
          <p:nvPr/>
        </p:nvGrpSpPr>
        <p:grpSpPr>
          <a:xfrm rot="0">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3"/>
            <a:stretch>
              <a:fillRect/>
            </a:stretch>
          </a:blipFill>
        </p:spPr>
      </p:sp>
      <p:sp>
        <p:nvSpPr>
          <p:cNvPr id="17" name="TextBox 17"/>
          <p:cNvSpPr txBox="1"/>
          <p:nvPr/>
        </p:nvSpPr>
        <p:spPr>
          <a:xfrm>
            <a:off x="2356485" y="1514475"/>
            <a:ext cx="3462655" cy="928370"/>
          </a:xfrm>
          <a:prstGeom prst="rect">
            <a:avLst/>
          </a:prstGeom>
        </p:spPr>
        <p:txBody>
          <a:bodyPr wrap="square" lIns="0" tIns="0" rIns="0" bIns="0" rtlCol="0" anchor="t">
            <a:spAutoFit/>
          </a:bodyPr>
          <a:lstStyle/>
          <a:p>
            <a:pPr algn="l">
              <a:lnSpc>
                <a:spcPts val="3620"/>
              </a:lnSpc>
              <a:spcBef>
                <a:spcPct val="0"/>
              </a:spcBef>
            </a:pPr>
            <a:r>
              <a:rPr lang="vi-VN" altLang="en-US" sz="2585" b="1" spc="-51">
                <a:solidFill>
                  <a:srgbClr val="5B98BA"/>
                </a:solidFill>
                <a:latin typeface="Poppins Bold" panose="00000800000000000000"/>
                <a:ea typeface="Poppins Bold" panose="00000800000000000000"/>
                <a:cs typeface="Poppins Bold" panose="00000800000000000000"/>
                <a:sym typeface="Poppins Bold" panose="00000800000000000000"/>
              </a:rPr>
              <a:t>Phát triển ứng </a:t>
            </a:r>
            <a:r>
              <a:rPr lang="vi-VN" altLang="en-US" sz="2585" b="1" spc="-51">
                <a:solidFill>
                  <a:srgbClr val="5B98BA"/>
                </a:solidFill>
                <a:latin typeface="Poppins Bold" panose="00000800000000000000"/>
                <a:ea typeface="Poppins Bold" panose="00000800000000000000"/>
                <a:cs typeface="Poppins Bold" panose="00000800000000000000"/>
                <a:sym typeface="Poppins Bold" panose="00000800000000000000"/>
              </a:rPr>
              <a:t>dụng</a:t>
            </a:r>
            <a:endParaRPr lang="vi-VN" altLang="en-US" sz="2585" b="1" spc="-51">
              <a:solidFill>
                <a:srgbClr val="5B98BA"/>
              </a:solidFill>
              <a:latin typeface="Poppins Bold" panose="00000800000000000000"/>
              <a:ea typeface="Poppins Bold" panose="00000800000000000000"/>
              <a:cs typeface="Poppins Bold" panose="00000800000000000000"/>
              <a:sym typeface="Poppins Bold" panose="00000800000000000000"/>
            </a:endParaRPr>
          </a:p>
          <a:p>
            <a:pPr algn="l">
              <a:lnSpc>
                <a:spcPts val="3620"/>
              </a:lnSpc>
              <a:spcBef>
                <a:spcPct val="0"/>
              </a:spcBef>
            </a:pPr>
            <a:r>
              <a:rPr lang="vi-VN" altLang="en-US" sz="2585" b="1" spc="-51">
                <a:solidFill>
                  <a:srgbClr val="5B98BA"/>
                </a:solidFill>
                <a:latin typeface="Poppins Bold" panose="00000800000000000000"/>
                <a:ea typeface="Poppins Bold" panose="00000800000000000000"/>
                <a:cs typeface="Poppins Bold" panose="00000800000000000000"/>
                <a:sym typeface="Poppins Bold" panose="00000800000000000000"/>
              </a:rPr>
              <a:t>Java</a:t>
            </a:r>
            <a:endParaRPr lang="vi-VN" altLang="en-US" sz="2585" b="1" spc="-51">
              <a:solidFill>
                <a:srgbClr val="5B98BA"/>
              </a:solidFill>
              <a:latin typeface="Poppins Bold" panose="00000800000000000000"/>
              <a:ea typeface="Poppins Bold" panose="00000800000000000000"/>
              <a:cs typeface="Poppins Bold" panose="00000800000000000000"/>
              <a:sym typeface="Poppins Bold" panose="00000800000000000000"/>
            </a:endParaRPr>
          </a:p>
        </p:txBody>
      </p:sp>
      <p:sp>
        <p:nvSpPr>
          <p:cNvPr id="18" name="Text Box 17"/>
          <p:cNvSpPr txBox="1"/>
          <p:nvPr/>
        </p:nvSpPr>
        <p:spPr>
          <a:xfrm>
            <a:off x="533400" y="6515100"/>
            <a:ext cx="7173595" cy="829945"/>
          </a:xfrm>
          <a:prstGeom prst="rect">
            <a:avLst/>
          </a:prstGeom>
          <a:noFill/>
        </p:spPr>
        <p:txBody>
          <a:bodyPr wrap="square" rtlCol="0">
            <a:spAutoFit/>
          </a:bodyPr>
          <a:p>
            <a:r>
              <a:rPr lang="vi-VN" altLang="en-US" sz="2400">
                <a:latin typeface="Times New Roman" panose="02020603050405020304" charset="0"/>
                <a:cs typeface="Times New Roman" panose="02020603050405020304" charset="0"/>
              </a:rPr>
              <a:t>Sinh viên thực hiện: Huỳnh Thị Cẩm Châu</a:t>
            </a:r>
            <a:endParaRPr lang="vi-VN" altLang="en-US" sz="2400">
              <a:latin typeface="Times New Roman" panose="02020603050405020304" charset="0"/>
              <a:cs typeface="Times New Roman" panose="02020603050405020304" charset="0"/>
            </a:endParaRPr>
          </a:p>
          <a:p>
            <a:r>
              <a:rPr lang="vi-VN" altLang="en-US" sz="2400">
                <a:latin typeface="Times New Roman" panose="02020603050405020304" charset="0"/>
                <a:cs typeface="Times New Roman" panose="02020603050405020304" charset="0"/>
              </a:rPr>
              <a:t>Giáo viên hướng dẫn: Tô Thanh Hải</a:t>
            </a:r>
            <a:endParaRPr lang="vi-VN" altLang="en-US" sz="24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743200" y="4000500"/>
            <a:ext cx="12474575" cy="80772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Cảm ơn thầy và các bạn đã theo dõi.</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5" name="Group 5"/>
          <p:cNvGrpSpPr/>
          <p:nvPr/>
        </p:nvGrpSpPr>
        <p:grpSpPr>
          <a:xfrm rot="0">
            <a:off x="-6025622" y="-175555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028700" y="3399437"/>
            <a:ext cx="6033363" cy="1887220"/>
          </a:xfrm>
          <a:prstGeom prst="rect">
            <a:avLst/>
          </a:prstGeom>
        </p:spPr>
        <p:txBody>
          <a:bodyPr lIns="0" tIns="0" rIns="0" bIns="0" rtlCol="0" anchor="t">
            <a:spAutoFit/>
          </a:bodyPr>
          <a:lstStyle/>
          <a:p>
            <a:pPr marL="0" lvl="0" indent="0" algn="l">
              <a:lnSpc>
                <a:spcPts val="7360"/>
              </a:lnSpc>
              <a:spcBef>
                <a:spcPct val="0"/>
              </a:spcBef>
            </a:pPr>
            <a:r>
              <a:rPr lang="en-US" sz="4680" b="1"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Những tiện lợi của Shell Script?</a:t>
            </a:r>
            <a:endParaRPr lang="en-US" sz="468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1" name="TextBox 11"/>
          <p:cNvSpPr txBox="1"/>
          <p:nvPr/>
        </p:nvSpPr>
        <p:spPr>
          <a:xfrm>
            <a:off x="10162447" y="1825672"/>
            <a:ext cx="5768345" cy="1279525"/>
          </a:xfrm>
          <a:prstGeom prst="rect">
            <a:avLst/>
          </a:prstGeom>
        </p:spPr>
        <p:txBody>
          <a:bodyPr lIns="0" tIns="0" rIns="0" bIns="0" rtlCol="0" anchor="t">
            <a:spAutoFit/>
          </a:bodyPr>
          <a:lstStyle/>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Lệnh và cú pháp hoàn toàn giống với lệnh được được nhập trực tiếp trong dòng lệnh. Vì vậy lập trình viên không cần phải chuyển sang cú pháp hoàn toàn khác.</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01</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4" name="TextBox 14"/>
          <p:cNvSpPr txBox="1"/>
          <p:nvPr/>
        </p:nvSpPr>
        <p:spPr>
          <a:xfrm>
            <a:off x="10688346" y="3599072"/>
            <a:ext cx="5768345" cy="319405"/>
          </a:xfrm>
          <a:prstGeom prst="rect">
            <a:avLst/>
          </a:prstGeom>
        </p:spPr>
        <p:txBody>
          <a:bodyPr lIns="0" tIns="0" rIns="0" bIns="0" rtlCol="0" anchor="t">
            <a:spAutoFit/>
          </a:bodyPr>
          <a:lstStyle/>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Viết Shell script sẽ nhanh hơn nhiều.</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02</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7" name="TextBox 17"/>
          <p:cNvSpPr txBox="1"/>
          <p:nvPr/>
        </p:nvSpPr>
        <p:spPr>
          <a:xfrm>
            <a:off x="10688346" y="5375752"/>
            <a:ext cx="5768345" cy="319405"/>
          </a:xfrm>
          <a:prstGeom prst="rect">
            <a:avLst/>
          </a:prstGeom>
        </p:spPr>
        <p:txBody>
          <a:bodyPr lIns="0" tIns="0" rIns="0" bIns="0" rtlCol="0" anchor="t">
            <a:spAutoFit/>
          </a:bodyPr>
          <a:lstStyle/>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Quick start</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03</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20" name="TextBox 20"/>
          <p:cNvSpPr txBox="1"/>
          <p:nvPr/>
        </p:nvSpPr>
        <p:spPr>
          <a:xfrm>
            <a:off x="10162447" y="7152433"/>
            <a:ext cx="5768345" cy="319405"/>
          </a:xfrm>
          <a:prstGeom prst="rect">
            <a:avLst/>
          </a:prstGeom>
        </p:spPr>
        <p:txBody>
          <a:bodyPr lIns="0" tIns="0" rIns="0" bIns="0" rtlCol="0" anchor="t">
            <a:spAutoFit/>
          </a:bodyPr>
          <a:lstStyle/>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Interactive debugging etc.</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04</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22" name="Group 22"/>
          <p:cNvGrpSpPr/>
          <p:nvPr/>
        </p:nvGrpSpPr>
        <p:grpSpPr>
          <a:xfrm rot="0">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p>
          </p:txBody>
        </p:sp>
      </p:grpSp>
      <p:grpSp>
        <p:nvGrpSpPr>
          <p:cNvPr id="25" name="Group 25"/>
          <p:cNvGrpSpPr/>
          <p:nvPr/>
        </p:nvGrpSpPr>
        <p:grpSpPr>
          <a:xfrm rot="0">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p>
          </p:txBody>
        </p:sp>
      </p:grpSp>
      <p:grpSp>
        <p:nvGrpSpPr>
          <p:cNvPr id="28" name="Group 28"/>
          <p:cNvGrpSpPr/>
          <p:nvPr/>
        </p:nvGrpSpPr>
        <p:grpSpPr>
          <a:xfrm rot="0">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p>
          </p:txBody>
        </p:sp>
      </p:grpSp>
      <p:grpSp>
        <p:nvGrpSpPr>
          <p:cNvPr id="31" name="Group 31"/>
          <p:cNvGrpSpPr/>
          <p:nvPr/>
        </p:nvGrpSpPr>
        <p:grpSpPr>
          <a:xfrm rot="0">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1"/>
            <a:stretch>
              <a:fillRect l="-19884" r="-19884"/>
            </a:stretch>
          </a:blipFill>
        </p:spPr>
      </p:sp>
      <p:grpSp>
        <p:nvGrpSpPr>
          <p:cNvPr id="3" name="Group 3"/>
          <p:cNvGrpSpPr/>
          <p:nvPr/>
        </p:nvGrpSpPr>
        <p:grpSpPr>
          <a:xfrm rot="0">
            <a:off x="914399" y="4691168"/>
            <a:ext cx="14700329" cy="5561983"/>
            <a:chOff x="-30104" y="0"/>
            <a:chExt cx="3871692" cy="1464884"/>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30104" y="86496"/>
              <a:ext cx="3841588" cy="1378388"/>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1270635" y="904875"/>
            <a:ext cx="7880985" cy="1185545"/>
          </a:xfrm>
          <a:prstGeom prst="rect">
            <a:avLst/>
          </a:prstGeom>
        </p:spPr>
        <p:txBody>
          <a:bodyPr wrap="square" lIns="0" tIns="0" rIns="0" bIns="0" rtlCol="0" anchor="t">
            <a:spAutoFit/>
          </a:bodyPr>
          <a:lstStyle/>
          <a:p>
            <a:pPr algn="l">
              <a:lnSpc>
                <a:spcPts val="9245"/>
              </a:lnSpc>
              <a:spcBef>
                <a:spcPct val="0"/>
              </a:spcBef>
            </a:pPr>
            <a:r>
              <a:rPr lang="en-US" sz="660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Bourne Shell (sh)</a:t>
            </a:r>
            <a:endParaRPr lang="en-US" sz="660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7" name="TextBox 7"/>
          <p:cNvSpPr txBox="1"/>
          <p:nvPr/>
        </p:nvSpPr>
        <p:spPr>
          <a:xfrm>
            <a:off x="1270420" y="2245049"/>
            <a:ext cx="9913189" cy="2077085"/>
          </a:xfrm>
          <a:prstGeom prst="rect">
            <a:avLst/>
          </a:prstGeom>
        </p:spPr>
        <p:txBody>
          <a:bodyPr lIns="0" tIns="0" rIns="0" bIns="0" rtlCol="0" anchor="t">
            <a:spAutoFit/>
          </a:bodyPr>
          <a:lstStyle/>
          <a:p>
            <a:pPr algn="l">
              <a:lnSpc>
                <a:spcPts val="3240"/>
              </a:lnSpc>
            </a:pPr>
            <a:r>
              <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rPr>
              <a:t>Là Shell được viết bởi Steve Bourne tại AT &amp; T Bell Labs, là 1 UNIX shell đầu tiên. Shell này thích hợp sử dụng cho lập trình shell vì lợi thế về tính nhỏ gọn và tốc độ.</a:t>
            </a:r>
            <a:endPar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endParaRPr>
          </a:p>
          <a:p>
            <a:pPr algn="l">
              <a:lnSpc>
                <a:spcPts val="3240"/>
              </a:lnSpc>
            </a:pPr>
            <a:r>
              <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rPr>
              <a:t>Bourne Shell là shell mặc định của Solaris OS, là shell tiêu chuẩn cho các script quản trị hệ thống Solaris.</a:t>
            </a:r>
            <a:endPar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8" name="Freeform 8"/>
          <p:cNvSpPr/>
          <p:nvPr/>
        </p:nvSpPr>
        <p:spPr>
          <a:xfrm>
            <a:off x="7844851" y="49723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3005199" y="498554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12334954" y="49862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1" name="Group 11"/>
          <p:cNvGrpSpPr/>
          <p:nvPr/>
        </p:nvGrpSpPr>
        <p:grpSpPr>
          <a:xfrm rot="0">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4" name="TextBox 14"/>
          <p:cNvSpPr txBox="1"/>
          <p:nvPr/>
        </p:nvSpPr>
        <p:spPr>
          <a:xfrm>
            <a:off x="1447800" y="6896100"/>
            <a:ext cx="4161790" cy="2565400"/>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Lệnh gọi tên đường dẫn đầy đủ là / bin / sh và / sbin / sh.</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285748" y="6246954"/>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01</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7" name="TextBox 17"/>
          <p:cNvSpPr txBox="1"/>
          <p:nvPr/>
        </p:nvSpPr>
        <p:spPr>
          <a:xfrm>
            <a:off x="6299200" y="7094855"/>
            <a:ext cx="4161790" cy="2578100"/>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Lời nhắc mặc định cho non-root user là $.</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7206085" y="6467439"/>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02</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9" name="TextBox 19"/>
          <p:cNvSpPr txBox="1"/>
          <p:nvPr/>
        </p:nvSpPr>
        <p:spPr>
          <a:xfrm>
            <a:off x="10956925" y="7018655"/>
            <a:ext cx="4161790" cy="2621915"/>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LLời nhắc mặc định cho root user là #.</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1863730" y="6391239"/>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03</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5" name="Group 5"/>
          <p:cNvGrpSpPr/>
          <p:nvPr/>
        </p:nvGrpSpPr>
        <p:grpSpPr>
          <a:xfrm rot="0">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8" name="Group 8"/>
          <p:cNvGrpSpPr/>
          <p:nvPr/>
        </p:nvGrpSpPr>
        <p:grpSpPr>
          <a:xfrm rot="0">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1" name="Group 11"/>
          <p:cNvGrpSpPr/>
          <p:nvPr/>
        </p:nvGrpSpPr>
        <p:grpSpPr>
          <a:xfrm rot="0">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4" name="Group 14"/>
          <p:cNvGrpSpPr/>
          <p:nvPr/>
        </p:nvGrpSpPr>
        <p:grpSpPr>
          <a:xfrm rot="0">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0" name="Group 20"/>
          <p:cNvGrpSpPr>
            <a:grpSpLocks noChangeAspect="1"/>
          </p:cNvGrpSpPr>
          <p:nvPr/>
        </p:nvGrpSpPr>
        <p:grpSpPr>
          <a:xfrm rot="0">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339" b="-9339"/>
              </a:stretch>
            </a:blipFill>
          </p:spPr>
        </p:sp>
      </p:grpSp>
      <p:grpSp>
        <p:nvGrpSpPr>
          <p:cNvPr id="22" name="Group 22"/>
          <p:cNvGrpSpPr>
            <a:grpSpLocks noChangeAspect="1"/>
          </p:cNvGrpSpPr>
          <p:nvPr/>
        </p:nvGrpSpPr>
        <p:grpSpPr>
          <a:xfrm rot="0">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061" b="-9061"/>
              </a:stretch>
            </a:blipFill>
          </p:spPr>
        </p:sp>
      </p:grpSp>
      <p:grpSp>
        <p:nvGrpSpPr>
          <p:cNvPr id="24" name="Group 24"/>
          <p:cNvGrpSpPr>
            <a:grpSpLocks noChangeAspect="1"/>
          </p:cNvGrpSpPr>
          <p:nvPr/>
        </p:nvGrpSpPr>
        <p:grpSpPr>
          <a:xfrm rot="0">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2895" b="-12895"/>
              </a:stretch>
            </a:blipFill>
          </p:spPr>
        </p:sp>
      </p:grpSp>
      <p:sp>
        <p:nvSpPr>
          <p:cNvPr id="26" name="TextBox 26"/>
          <p:cNvSpPr txBox="1"/>
          <p:nvPr/>
        </p:nvSpPr>
        <p:spPr>
          <a:xfrm>
            <a:off x="-381160" y="1105151"/>
            <a:ext cx="7453950" cy="916940"/>
          </a:xfrm>
          <a:prstGeom prst="rect">
            <a:avLst/>
          </a:prstGeom>
        </p:spPr>
        <p:txBody>
          <a:bodyPr lIns="0" tIns="0" rIns="0" bIns="0" rtlCol="0" anchor="t">
            <a:spAutoFit/>
          </a:bodyPr>
          <a:lstStyle/>
          <a:p>
            <a:pPr marL="0" lvl="0" indent="0" algn="ctr">
              <a:lnSpc>
                <a:spcPts val="7150"/>
              </a:lnSpc>
              <a:spcBef>
                <a:spcPct val="0"/>
              </a:spcBef>
            </a:pPr>
            <a:r>
              <a:rPr lang="en-US" sz="511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C Shell</a:t>
            </a:r>
            <a:endParaRPr lang="en-US" sz="511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7" name="TextBox 27"/>
          <p:cNvSpPr txBox="1"/>
          <p:nvPr/>
        </p:nvSpPr>
        <p:spPr>
          <a:xfrm>
            <a:off x="6495061" y="7135947"/>
            <a:ext cx="5297877" cy="549910"/>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Dấu nhắc mặc định cho non-root user là tên máy chủ %.</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12491020" y="7135947"/>
            <a:ext cx="5297877" cy="274955"/>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Dấu nhắc mặc định cho root user là tên máy chủ #.</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Software</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IT consulting</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Data analytics</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2" name="TextBox 32"/>
          <p:cNvSpPr txBox="1"/>
          <p:nvPr/>
        </p:nvSpPr>
        <p:spPr>
          <a:xfrm>
            <a:off x="521010" y="7135947"/>
            <a:ext cx="5297877" cy="274955"/>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Lệnh tên đường dẫn đầy đủ là / bin / csh</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33" name="TextBox 9"/>
          <p:cNvSpPr txBox="1"/>
          <p:nvPr/>
        </p:nvSpPr>
        <p:spPr>
          <a:xfrm>
            <a:off x="7155180" y="647700"/>
            <a:ext cx="10233025" cy="2363470"/>
          </a:xfrm>
          <a:prstGeom prst="rect">
            <a:avLst/>
          </a:prstGeom>
        </p:spPr>
        <p:txBody>
          <a:bodyPr lIns="0" tIns="0" rIns="0" bIns="0" rtlCol="0" anchor="t">
            <a:noAutofit/>
          </a:bodyPr>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Là một phần cải tiến UNIX được viết bởi Bill Joy - Đại học California Berkeley.</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Có các tính năng kết hợp để sử dụng tương tác, chẳng hạn như bí danh và lịch sử lệnh.</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1"/>
            <a:stretch>
              <a:fillRect/>
            </a:stretch>
          </a:blipFill>
        </p:spPr>
      </p:sp>
      <p:grpSp>
        <p:nvGrpSpPr>
          <p:cNvPr id="5" name="Group 5"/>
          <p:cNvGrpSpPr/>
          <p:nvPr/>
        </p:nvGrpSpPr>
        <p:grpSpPr>
          <a:xfrm rot="0">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8" name="Group 8"/>
          <p:cNvGrpSpPr/>
          <p:nvPr/>
        </p:nvGrpSpPr>
        <p:grpSpPr>
          <a:xfrm rot="0">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1" name="Group 11"/>
          <p:cNvGrpSpPr/>
          <p:nvPr/>
        </p:nvGrpSpPr>
        <p:grpSpPr>
          <a:xfrm rot="0">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60"/>
                </a:lnSpc>
              </a:pPr>
            </a:p>
            <a:p>
              <a:pPr algn="ctr">
                <a:lnSpc>
                  <a:spcPts val="2660"/>
                </a:lnSpc>
              </a:pPr>
            </a:p>
          </p:txBody>
        </p:sp>
      </p:grpSp>
      <p:grpSp>
        <p:nvGrpSpPr>
          <p:cNvPr id="14" name="Group 14"/>
          <p:cNvGrpSpPr/>
          <p:nvPr/>
        </p:nvGrpSpPr>
        <p:grpSpPr>
          <a:xfrm rot="0">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grpSp>
        <p:nvGrpSpPr>
          <p:cNvPr id="20" name="Group 20"/>
          <p:cNvGrpSpPr>
            <a:grpSpLocks noChangeAspect="1"/>
          </p:cNvGrpSpPr>
          <p:nvPr/>
        </p:nvGrpSpPr>
        <p:grpSpPr>
          <a:xfrm rot="0">
            <a:off x="384604" y="3447950"/>
            <a:ext cx="5570690" cy="3133474"/>
            <a:chOff x="0" y="0"/>
            <a:chExt cx="11289030" cy="6350000"/>
          </a:xfrm>
        </p:grpSpPr>
        <p:sp>
          <p:nvSpPr>
            <p:cNvPr id="21" name="Freeform 21"/>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9339" b="-9339"/>
              </a:stretch>
            </a:blipFill>
          </p:spPr>
        </p:sp>
      </p:grpSp>
      <p:grpSp>
        <p:nvGrpSpPr>
          <p:cNvPr id="22" name="Group 22"/>
          <p:cNvGrpSpPr>
            <a:grpSpLocks noChangeAspect="1"/>
          </p:cNvGrpSpPr>
          <p:nvPr/>
        </p:nvGrpSpPr>
        <p:grpSpPr>
          <a:xfrm rot="0">
            <a:off x="6358655" y="3447950"/>
            <a:ext cx="5570690" cy="3133474"/>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t="-9061" b="-9061"/>
              </a:stretch>
            </a:blipFill>
          </p:spPr>
        </p:sp>
      </p:grpSp>
      <p:grpSp>
        <p:nvGrpSpPr>
          <p:cNvPr id="24" name="Group 24"/>
          <p:cNvGrpSpPr>
            <a:grpSpLocks noChangeAspect="1"/>
          </p:cNvGrpSpPr>
          <p:nvPr/>
        </p:nvGrpSpPr>
        <p:grpSpPr>
          <a:xfrm rot="0">
            <a:off x="12349552" y="3446286"/>
            <a:ext cx="5570690" cy="3133474"/>
            <a:chOff x="0" y="0"/>
            <a:chExt cx="11289030" cy="6350000"/>
          </a:xfrm>
        </p:grpSpPr>
        <p:sp>
          <p:nvSpPr>
            <p:cNvPr id="25" name="Freeform 2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t="-12895" b="-12895"/>
              </a:stretch>
            </a:blipFill>
          </p:spPr>
        </p:sp>
      </p:grpSp>
      <p:sp>
        <p:nvSpPr>
          <p:cNvPr id="26" name="TextBox 26"/>
          <p:cNvSpPr txBox="1"/>
          <p:nvPr/>
        </p:nvSpPr>
        <p:spPr>
          <a:xfrm>
            <a:off x="-381160" y="1105151"/>
            <a:ext cx="7453950" cy="916940"/>
          </a:xfrm>
          <a:prstGeom prst="rect">
            <a:avLst/>
          </a:prstGeom>
        </p:spPr>
        <p:txBody>
          <a:bodyPr lIns="0" tIns="0" rIns="0" bIns="0" rtlCol="0" anchor="t">
            <a:spAutoFit/>
          </a:bodyPr>
          <a:lstStyle/>
          <a:p>
            <a:pPr marL="0" lvl="0" indent="0" algn="ctr">
              <a:lnSpc>
                <a:spcPts val="7150"/>
              </a:lnSpc>
              <a:spcBef>
                <a:spcPct val="0"/>
              </a:spcBef>
            </a:pPr>
            <a:r>
              <a:rPr lang="en-US" sz="511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Korn Shell (ksh)</a:t>
            </a:r>
            <a:endParaRPr lang="en-US" sz="511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7" name="TextBox 27"/>
          <p:cNvSpPr txBox="1"/>
          <p:nvPr/>
        </p:nvSpPr>
        <p:spPr>
          <a:xfrm>
            <a:off x="6495061" y="7135947"/>
            <a:ext cx="5297877" cy="274955"/>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Dấu nhắc mặc định cho non-root user là $</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12491020" y="7135947"/>
            <a:ext cx="5297877" cy="274955"/>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Dấu nhắc mặc định cho root user là #.</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Software</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IT consulting</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Data analytics</a:t>
            </a:r>
            <a:endParaRPr lang="en-US" sz="2285"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2" name="TextBox 32"/>
          <p:cNvSpPr txBox="1"/>
          <p:nvPr/>
        </p:nvSpPr>
        <p:spPr>
          <a:xfrm>
            <a:off x="521010" y="7135947"/>
            <a:ext cx="5297877" cy="274955"/>
          </a:xfrm>
          <a:prstGeom prst="rect">
            <a:avLst/>
          </a:prstGeom>
        </p:spPr>
        <p:txBody>
          <a:bodyPr lIns="0" tIns="0" rIns="0" bIns="0" rtlCol="0" anchor="t">
            <a:spAutoFit/>
          </a:bodyPr>
          <a:lstStyle/>
          <a:p>
            <a:pPr marL="0" lvl="0" indent="0" algn="ctr">
              <a:lnSpc>
                <a:spcPts val="2145"/>
              </a:lnSpc>
              <a:spcBef>
                <a:spcPct val="0"/>
              </a:spcBef>
            </a:pPr>
            <a:r>
              <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rPr>
              <a:t>Lệnh tên đường dẫn đầy đủ là / bin / ksh.</a:t>
            </a:r>
            <a:endParaRPr lang="en-US" sz="1530" u="none" strike="noStrike" spc="-3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33" name="TextBox 9"/>
          <p:cNvSpPr txBox="1"/>
          <p:nvPr/>
        </p:nvSpPr>
        <p:spPr>
          <a:xfrm>
            <a:off x="7155180" y="647700"/>
            <a:ext cx="10233025" cy="2507615"/>
          </a:xfrm>
          <a:prstGeom prst="rect">
            <a:avLst/>
          </a:prstGeom>
        </p:spPr>
        <p:txBody>
          <a:bodyPr lIns="0" tIns="0" rIns="0" bIns="0" rtlCol="0" anchor="t">
            <a:noAutofit/>
          </a:bodyPr>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Được viết bởi David Korn tại AT &amp; T Bell Labs</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Là một superset của Bourne Shell</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Có các tính năng tương tác tương đương với các tính năng trong C shell</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Bao gồm các tính năng lập trình tiện lợi như các hàm số học và các hàm C-like, cùng các phương thức thao tác chuỗi.</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Nhanh hơn C shell</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Chạy các script được viết cho Bourne shell.</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1"/>
            <a:stretch>
              <a:fillRect l="-19884" r="-19884"/>
            </a:stretch>
          </a:blipFill>
        </p:spPr>
      </p:sp>
      <p:grpSp>
        <p:nvGrpSpPr>
          <p:cNvPr id="3" name="Group 3"/>
          <p:cNvGrpSpPr/>
          <p:nvPr/>
        </p:nvGrpSpPr>
        <p:grpSpPr>
          <a:xfrm rot="0">
            <a:off x="914399" y="4691168"/>
            <a:ext cx="14700329" cy="5561983"/>
            <a:chOff x="-30104" y="0"/>
            <a:chExt cx="3871692" cy="1464884"/>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30104" y="86496"/>
              <a:ext cx="3841588" cy="1378388"/>
            </a:xfrm>
            <a:prstGeom prst="rect">
              <a:avLst/>
            </a:prstGeom>
          </p:spPr>
          <p:txBody>
            <a:bodyPr lIns="50800" tIns="50800" rIns="50800" bIns="50800" rtlCol="0" anchor="ctr"/>
            <a:lstStyle/>
            <a:p>
              <a:pPr algn="ctr">
                <a:lnSpc>
                  <a:spcPts val="2660"/>
                </a:lnSpc>
              </a:pPr>
            </a:p>
          </p:txBody>
        </p:sp>
      </p:grpSp>
      <p:sp>
        <p:nvSpPr>
          <p:cNvPr id="6" name="TextBox 6"/>
          <p:cNvSpPr txBox="1"/>
          <p:nvPr/>
        </p:nvSpPr>
        <p:spPr>
          <a:xfrm>
            <a:off x="1028700" y="266700"/>
            <a:ext cx="11283315" cy="1979295"/>
          </a:xfrm>
          <a:prstGeom prst="rect">
            <a:avLst/>
          </a:prstGeom>
        </p:spPr>
        <p:txBody>
          <a:bodyPr wrap="square" lIns="0" tIns="0" rIns="0" bIns="0" rtlCol="0" anchor="t">
            <a:noAutofit/>
          </a:bodyPr>
          <a:lstStyle/>
          <a:p>
            <a:pPr algn="l">
              <a:lnSpc>
                <a:spcPts val="9245"/>
              </a:lnSpc>
              <a:spcBef>
                <a:spcPct val="0"/>
              </a:spcBef>
            </a:pPr>
            <a:r>
              <a:rPr lang="en-US" sz="540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GNU Bourne-Again shell (bash)</a:t>
            </a:r>
            <a:endParaRPr lang="en-US" sz="5400">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7" name="TextBox 7"/>
          <p:cNvSpPr txBox="1"/>
          <p:nvPr/>
        </p:nvSpPr>
        <p:spPr>
          <a:xfrm>
            <a:off x="1270420" y="2245049"/>
            <a:ext cx="9913189" cy="1661795"/>
          </a:xfrm>
          <a:prstGeom prst="rect">
            <a:avLst/>
          </a:prstGeom>
        </p:spPr>
        <p:txBody>
          <a:bodyPr lIns="0" tIns="0" rIns="0" bIns="0" rtlCol="0" anchor="t">
            <a:spAutoFit/>
          </a:bodyPr>
          <a:lstStyle/>
          <a:p>
            <a:pPr algn="l">
              <a:lnSpc>
                <a:spcPts val="3240"/>
              </a:lnSpc>
            </a:pPr>
            <a:r>
              <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rPr>
              <a:t>Tương thích với Bourne shell</a:t>
            </a:r>
            <a:endPar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endParaRPr>
          </a:p>
          <a:p>
            <a:pPr algn="l">
              <a:lnSpc>
                <a:spcPts val="3240"/>
              </a:lnSpc>
            </a:pPr>
            <a:r>
              <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rPr>
              <a:t>Kết hợp các tính năng hữu ích từ Korn và C Shell.</a:t>
            </a:r>
            <a:endPar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endParaRPr>
          </a:p>
          <a:p>
            <a:pPr algn="l">
              <a:lnSpc>
                <a:spcPts val="3240"/>
              </a:lnSpc>
            </a:pPr>
            <a:r>
              <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rPr>
              <a:t>Có các phím mũi tên cho phép tự động map để recall lệnh và chỉnh sửa.</a:t>
            </a:r>
            <a:endParaRPr lang="en-US" sz="2315" u="none" strike="noStrike" spc="-46">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8" name="Freeform 8"/>
          <p:cNvSpPr/>
          <p:nvPr/>
        </p:nvSpPr>
        <p:spPr>
          <a:xfrm>
            <a:off x="7844851" y="49723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9" name="Freeform 9"/>
          <p:cNvSpPr/>
          <p:nvPr/>
        </p:nvSpPr>
        <p:spPr>
          <a:xfrm>
            <a:off x="3005199" y="498554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0" name="Freeform 10"/>
          <p:cNvSpPr/>
          <p:nvPr/>
        </p:nvSpPr>
        <p:spPr>
          <a:xfrm>
            <a:off x="12334954" y="49862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11" name="Group 11"/>
          <p:cNvGrpSpPr/>
          <p:nvPr/>
        </p:nvGrpSpPr>
        <p:grpSpPr>
          <a:xfrm rot="0">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4" name="TextBox 14"/>
          <p:cNvSpPr txBox="1"/>
          <p:nvPr/>
        </p:nvSpPr>
        <p:spPr>
          <a:xfrm>
            <a:off x="1447800" y="6896100"/>
            <a:ext cx="4161790" cy="2565400"/>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Lệnh tên đường dẫn đầy đủ là / bin / bash.</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285748" y="6246954"/>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01</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7" name="TextBox 17"/>
          <p:cNvSpPr txBox="1"/>
          <p:nvPr/>
        </p:nvSpPr>
        <p:spPr>
          <a:xfrm>
            <a:off x="6299200" y="7094855"/>
            <a:ext cx="4161790" cy="2578100"/>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Dấu nhắc mặc định cho non-root user là bash-x.xx$. (Trong đó x.xx cho biết số phiên bản shell là gì. Ví dụ: bash-3.50 $)</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7206085" y="6467439"/>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02</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9" name="TextBox 19"/>
          <p:cNvSpPr txBox="1"/>
          <p:nvPr/>
        </p:nvSpPr>
        <p:spPr>
          <a:xfrm>
            <a:off x="10956925" y="7018655"/>
            <a:ext cx="4161790" cy="2621915"/>
          </a:xfrm>
          <a:prstGeom prst="rect">
            <a:avLst/>
          </a:prstGeom>
        </p:spPr>
        <p:txBody>
          <a:bodyPr lIns="0" tIns="0" rIns="0" bIns="0" rtlCol="0" anchor="t">
            <a:noAutofit/>
          </a:bodyPr>
          <a:lstStyle/>
          <a:p>
            <a:pPr algn="ctr">
              <a:lnSpc>
                <a:spcPts val="2765"/>
              </a:lnSpc>
            </a:pPr>
            <a:r>
              <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rPr>
              <a:t>Dấu nhắc mặc định cho root user bash-x.xx #. (Trong đó x.xx cho biết số phiên bản shell là gì. Ví dụ: bash-3.50 $ #).</a:t>
            </a:r>
            <a:endParaRPr lang="en-US" sz="1975" u="none" strike="noStrike" spc="-39">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0" name="TextBox 20"/>
          <p:cNvSpPr txBox="1"/>
          <p:nvPr/>
        </p:nvSpPr>
        <p:spPr>
          <a:xfrm>
            <a:off x="11863730" y="6391239"/>
            <a:ext cx="2348490" cy="465294"/>
          </a:xfrm>
          <a:prstGeom prst="rect">
            <a:avLst/>
          </a:prstGeom>
        </p:spPr>
        <p:txBody>
          <a:bodyPr lIns="0" tIns="0" rIns="0" bIns="0" rtlCol="0" anchor="t">
            <a:spAutoFit/>
          </a:bodyPr>
          <a:lstStyle/>
          <a:p>
            <a:pPr algn="ctr">
              <a:lnSpc>
                <a:spcPts val="3760"/>
              </a:lnSpc>
              <a:spcBef>
                <a:spcPct val="0"/>
              </a:spcBef>
            </a:pPr>
            <a:r>
              <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Objective 03</a:t>
            </a:r>
            <a:endParaRPr lang="en-US" sz="268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grpSp>
        <p:nvGrpSpPr>
          <p:cNvPr id="5" name="Group 5"/>
          <p:cNvGrpSpPr/>
          <p:nvPr/>
        </p:nvGrpSpPr>
        <p:grpSpPr>
          <a:xfrm rot="0">
            <a:off x="-6025622" y="-175555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sp>
        <p:nvSpPr>
          <p:cNvPr id="8" name="TextBox 8"/>
          <p:cNvSpPr txBox="1"/>
          <p:nvPr/>
        </p:nvSpPr>
        <p:spPr>
          <a:xfrm>
            <a:off x="1028700" y="3399437"/>
            <a:ext cx="6033363" cy="1887220"/>
          </a:xfrm>
          <a:prstGeom prst="rect">
            <a:avLst/>
          </a:prstGeom>
        </p:spPr>
        <p:txBody>
          <a:bodyPr lIns="0" tIns="0" rIns="0" bIns="0" rtlCol="0" anchor="t">
            <a:spAutoFit/>
          </a:bodyPr>
          <a:p>
            <a:pPr marL="0" lvl="0" indent="0" algn="l">
              <a:lnSpc>
                <a:spcPts val="7360"/>
              </a:lnSpc>
              <a:spcBef>
                <a:spcPct val="0"/>
              </a:spcBef>
            </a:pPr>
            <a:r>
              <a:rPr lang="en-US" sz="4680" b="1"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Cách tạo 1 Shell Script</a:t>
            </a:r>
            <a:endParaRPr lang="en-US" sz="4680" b="1"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11" name="TextBox 11"/>
          <p:cNvSpPr txBox="1"/>
          <p:nvPr/>
        </p:nvSpPr>
        <p:spPr>
          <a:xfrm>
            <a:off x="10162447" y="1825672"/>
            <a:ext cx="5768345" cy="95948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1.Tạo tệp bằng vi editor (hoặc bất kỳ trình chỉnh sửa văn bản nào khác). Đặt tên cho tệp script phải có đuôi là .sh</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01</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stretch>
              <a:fillRect/>
            </a:stretch>
          </a:blipFill>
          <a:ln cap="sq">
            <a:noFill/>
            <a:prstDash val="solid"/>
            <a:miter/>
          </a:ln>
        </p:spPr>
      </p:sp>
      <p:sp>
        <p:nvSpPr>
          <p:cNvPr id="14" name="TextBox 14"/>
          <p:cNvSpPr txBox="1"/>
          <p:nvPr/>
        </p:nvSpPr>
        <p:spPr>
          <a:xfrm>
            <a:off x="10688346" y="3599072"/>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2.Bắt đầu script bằng #! /bin/sh</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9289058" y="3814603"/>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02</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stretch>
              <a:fillRect/>
            </a:stretch>
          </a:blipFill>
          <a:ln cap="sq">
            <a:noFill/>
            <a:prstDash val="solid"/>
            <a:miter/>
          </a:ln>
        </p:spPr>
      </p:sp>
      <p:sp>
        <p:nvSpPr>
          <p:cNvPr id="17" name="TextBox 17"/>
          <p:cNvSpPr txBox="1"/>
          <p:nvPr/>
        </p:nvSpPr>
        <p:spPr>
          <a:xfrm>
            <a:off x="10688346" y="5375752"/>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3.Viết một vài dòng code</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9289058" y="5591284"/>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03</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20" name="TextBox 20"/>
          <p:cNvSpPr txBox="1"/>
          <p:nvPr/>
        </p:nvSpPr>
        <p:spPr>
          <a:xfrm>
            <a:off x="10162447" y="7152433"/>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4.Lưu file script dưới dạng filename.sh</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8763159" y="7367965"/>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04</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22" name="Group 22"/>
          <p:cNvGrpSpPr/>
          <p:nvPr/>
        </p:nvGrpSpPr>
        <p:grpSpPr>
          <a:xfrm rot="0">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25" name="Group 25"/>
          <p:cNvGrpSpPr/>
          <p:nvPr/>
        </p:nvGrpSpPr>
        <p:grpSpPr>
          <a:xfrm rot="0">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28" name="Group 28"/>
          <p:cNvGrpSpPr/>
          <p:nvPr/>
        </p:nvGrpSpPr>
        <p:grpSpPr>
          <a:xfrm rot="0">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31" name="Group 31"/>
          <p:cNvGrpSpPr/>
          <p:nvPr/>
        </p:nvGrpSpPr>
        <p:grpSpPr>
          <a:xfrm rot="0">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p>
              <a:pPr algn="ctr">
                <a:lnSpc>
                  <a:spcPts val="3640"/>
                </a:lnSpc>
              </a:pPr>
            </a:p>
          </p:txBody>
        </p:sp>
      </p:grpSp>
      <p:sp>
        <p:nvSpPr>
          <p:cNvPr id="9" name="TextBox 11"/>
          <p:cNvSpPr txBox="1"/>
          <p:nvPr/>
        </p:nvSpPr>
        <p:spPr>
          <a:xfrm>
            <a:off x="914307" y="5829347"/>
            <a:ext cx="5768345" cy="1919605"/>
          </a:xfrm>
          <a:prstGeom prst="rect">
            <a:avLst/>
          </a:prstGeom>
        </p:spPr>
        <p:txBody>
          <a:bodyPr lIns="0" tIns="0" rIns="0" bIns="0" rtlCol="0" anchor="t">
            <a:spAutoFit/>
          </a:bodyPr>
          <a:p>
            <a:pPr algn="l">
              <a:lnSpc>
                <a:spcPts val="2495"/>
              </a:lnSpc>
            </a:pPr>
            <a:r>
              <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rPr>
              <a:t>Shell Scripts được viết bằng các text editors (trình soạn thảo văn bản). Trên hệ thống Linux, hãy mở một chương trình editors, mở một tệp mới để bắt đầu nhập tập lệnh shell hoặc lập trình shell, sau đó cấp quyền cho shell để thực thi shell script và đặt tập lệnh của bạn tại vị trí mà shell có thể tìm thấy.</a:t>
            </a:r>
            <a:endPar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endParaRPr>
          </a:p>
        </p:txBody>
      </p:sp>
      <p:sp>
        <p:nvSpPr>
          <p:cNvPr id="35" name="Freeform 19"/>
          <p:cNvSpPr/>
          <p:nvPr/>
        </p:nvSpPr>
        <p:spPr>
          <a:xfrm>
            <a:off x="7979291" y="8724798"/>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36" name="TextBox 21"/>
          <p:cNvSpPr txBox="1"/>
          <p:nvPr/>
        </p:nvSpPr>
        <p:spPr>
          <a:xfrm>
            <a:off x="8124349" y="8998010"/>
            <a:ext cx="1134140" cy="858520"/>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a:t>
            </a:r>
            <a:r>
              <a:rPr lang="vi-VN" alt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5</a:t>
            </a:r>
            <a:endParaRPr lang="vi-VN" alt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9" name="TextBox 20"/>
          <p:cNvSpPr txBox="1"/>
          <p:nvPr/>
        </p:nvSpPr>
        <p:spPr>
          <a:xfrm>
            <a:off x="9982107" y="8572293"/>
            <a:ext cx="5768345" cy="159956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5.Thực thi file script bằng lệnh bash filename.sh</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 là một toán tử được gọi là shebang hướng tập lệnh đến vị trí trình thông dịch. Vì vậy, nếu chúng ta sử dụng “#! /bin/sh”, tập lệnh sẽ được chuyển hướng đến bourne-shell.</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34" name="Text Box 33"/>
          <p:cNvSpPr txBox="1"/>
          <p:nvPr/>
        </p:nvSpPr>
        <p:spPr>
          <a:xfrm>
            <a:off x="4572000" y="3077845"/>
            <a:ext cx="9144000" cy="4130675"/>
          </a:xfrm>
          <a:prstGeom prst="rect">
            <a:avLst/>
          </a:prstGeom>
          <a:noFill/>
        </p:spPr>
        <p:txBody>
          <a:bodyPr wrap="square" rtlCol="0" anchor="t">
            <a:spAutoFit/>
          </a:bodyPr>
          <a:p>
            <a:pPr marL="0" lvl="0" indent="0" algn="l">
              <a:lnSpc>
                <a:spcPts val="6300"/>
              </a:lnSpc>
              <a:spcBef>
                <a:spcPct val="0"/>
              </a:spcBef>
            </a:pPr>
            <a:r>
              <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Xây dựng thành công website bán hoa</a:t>
            </a:r>
            <a:endPar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Tiếp cận, học hiểu được công nghệ mới ReactJS, Java Spring Boot</a:t>
            </a:r>
            <a:endPar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Nâng cao khả năng tự học, lập  trình</a:t>
            </a:r>
            <a:endPar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590800" y="495300"/>
            <a:ext cx="12474575" cy="161544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Kết quả đạt </a:t>
            </a: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được</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a:p>
            <a:pPr marL="0" lvl="0" indent="0" algn="l">
              <a:lnSpc>
                <a:spcPts val="6300"/>
              </a:lnSpc>
              <a:spcBef>
                <a:spcPct val="0"/>
              </a:spcBef>
            </a:pPr>
            <a:endPar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p:txBody>
      </p:sp>
      <p:sp>
        <p:nvSpPr>
          <p:cNvPr id="6" name="Text Box 5"/>
          <p:cNvSpPr txBox="1"/>
          <p:nvPr/>
        </p:nvSpPr>
        <p:spPr>
          <a:xfrm>
            <a:off x="2730500" y="2574925"/>
            <a:ext cx="13848080" cy="4746625"/>
          </a:xfrm>
          <a:prstGeom prst="rect">
            <a:avLst/>
          </a:prstGeom>
          <a:noFill/>
        </p:spPr>
        <p:txBody>
          <a:bodyPr wrap="square" rtlCol="0">
            <a:spAutoFit/>
          </a:bodyPr>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Xây dựng thành công website bán hoa quản lý thông tin người bán  và người mua</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Tiếp cận, học hiểu được công nghệ mới ReactJS, Java Spring Boot</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Nâng cao khả năng tự học, lập  trình</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endParaRPr lang="en-US" sz="4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rot="0">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6" name="Group 6"/>
          <p:cNvGrpSpPr/>
          <p:nvPr/>
        </p:nvGrpSpPr>
        <p:grpSpPr>
          <a:xfrm rot="0">
            <a:off x="3367558" y="2590556"/>
            <a:ext cx="11552885" cy="5105887"/>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60"/>
                </a:lnSpc>
                <a:spcBef>
                  <a:spcPct val="0"/>
                </a:spcBef>
              </a:p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Introduction</a:t>
            </a:r>
            <a:endParaRPr lang="en-US" sz="585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0" name="TextBox 10"/>
          <p:cNvSpPr txBox="1"/>
          <p:nvPr/>
        </p:nvSpPr>
        <p:spPr>
          <a:xfrm>
            <a:off x="3896755" y="4236467"/>
            <a:ext cx="10494490" cy="2897844"/>
          </a:xfrm>
          <a:prstGeom prst="rect">
            <a:avLst/>
          </a:prstGeom>
        </p:spPr>
        <p:txBody>
          <a:bodyPr lIns="0" tIns="0" rIns="0" bIns="0" rtlCol="0" anchor="t">
            <a:spAutoFit/>
          </a:bodyPr>
          <a:lstStyle/>
          <a:p>
            <a:pPr algn="ctr">
              <a:lnSpc>
                <a:spcPts val="3290"/>
              </a:lnSpc>
              <a:spcBef>
                <a:spcPct val="0"/>
              </a:spcBef>
            </a:pPr>
            <a:r>
              <a:rPr lang="en-US" sz="2350" spc="-46">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lang="en-US" sz="2350" spc="-46">
              <a:solidFill>
                <a:srgbClr val="FDFDFD"/>
              </a:solidFill>
              <a:latin typeface="Poppins" panose="00000500000000000000"/>
              <a:ea typeface="Poppins" panose="00000500000000000000"/>
              <a:cs typeface="Poppins" panose="00000500000000000000"/>
              <a:sym typeface="Poppins" panose="00000500000000000000"/>
            </a:endParaRPr>
          </a:p>
          <a:p>
            <a:pPr algn="ctr">
              <a:lnSpc>
                <a:spcPts val="3290"/>
              </a:lnSpc>
              <a:spcBef>
                <a:spcPct val="0"/>
              </a:spcBef>
            </a:pPr>
          </a:p>
          <a:p>
            <a:pPr algn="ctr">
              <a:lnSpc>
                <a:spcPts val="3290"/>
              </a:lnSpc>
              <a:spcBef>
                <a:spcPct val="0"/>
              </a:spcBef>
            </a:pPr>
            <a:r>
              <a:rPr lang="en-US" sz="2350" spc="-46">
                <a:solidFill>
                  <a:srgbClr val="FDFDFD"/>
                </a:solidFill>
                <a:latin typeface="Poppins" panose="00000500000000000000"/>
                <a:ea typeface="Poppins" panose="00000500000000000000"/>
                <a:cs typeface="Poppins" panose="00000500000000000000"/>
                <a:sym typeface="Poppins" panose="00000500000000000000"/>
              </a:rPr>
              <a:t>Praesent vel felis quis mi pulvinar sagittis. Pellentesque viverra ipsum ante, in congue ante eleifend eget. Aenean tortor tellus, efficitur ac rhoncus et, eleifend sit amet mi. Sed ut lectus ac nibh molestie rhoncus.</a:t>
            </a:r>
            <a:endParaRPr lang="en-US" sz="2350" spc="-46">
              <a:solidFill>
                <a:srgbClr val="FDFDFD"/>
              </a:solidFill>
              <a:latin typeface="Poppins" panose="00000500000000000000"/>
              <a:ea typeface="Poppins" panose="00000500000000000000"/>
              <a:cs typeface="Poppins" panose="00000500000000000000"/>
              <a:sym typeface="Poppins" panose="00000500000000000000"/>
            </a:endParaRPr>
          </a:p>
        </p:txBody>
      </p:sp>
      <p:grpSp>
        <p:nvGrpSpPr>
          <p:cNvPr id="11" name="Group 6"/>
          <p:cNvGrpSpPr/>
          <p:nvPr/>
        </p:nvGrpSpPr>
        <p:grpSpPr>
          <a:xfrm rot="0">
            <a:off x="-1867766" y="-1614217"/>
            <a:ext cx="3735531" cy="3735531"/>
            <a:chOff x="0" y="0"/>
            <a:chExt cx="812800" cy="812800"/>
          </a:xfrm>
        </p:grpSpPr>
        <p:sp>
          <p:nvSpPr>
            <p:cNvPr id="12"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3" name="TextBox 8"/>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60"/>
                </a:lnSpc>
                <a:spcBef>
                  <a:spcPct val="0"/>
                </a:spcBef>
              </a:p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grpSp>
        <p:nvGrpSpPr>
          <p:cNvPr id="6" name="Group 6"/>
          <p:cNvGrpSpPr/>
          <p:nvPr/>
        </p:nvGrpSpPr>
        <p:grpSpPr>
          <a:xfrm rot="0">
            <a:off x="2272544" y="2466355"/>
            <a:ext cx="4203375" cy="5973865"/>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60"/>
                </a:lnSpc>
                <a:spcBef>
                  <a:spcPct val="0"/>
                </a:spcBef>
              </a:pPr>
            </a:p>
          </p:txBody>
        </p:sp>
      </p:grpSp>
      <p:sp>
        <p:nvSpPr>
          <p:cNvPr id="9" name="AutoShape 9"/>
          <p:cNvSpPr/>
          <p:nvPr/>
        </p:nvSpPr>
        <p:spPr>
          <a:xfrm>
            <a:off x="2297323" y="5227111"/>
            <a:ext cx="4154377" cy="0"/>
          </a:xfrm>
          <a:prstGeom prst="line">
            <a:avLst/>
          </a:prstGeom>
          <a:ln w="38100" cap="flat">
            <a:solidFill>
              <a:srgbClr val="145DA0"/>
            </a:solidFill>
            <a:prstDash val="solid"/>
            <a:headEnd type="none" w="sm" len="sm"/>
            <a:tailEnd type="none" w="sm" len="sm"/>
          </a:ln>
        </p:spPr>
      </p:sp>
      <p:sp>
        <p:nvSpPr>
          <p:cNvPr id="10" name="Freeform 10"/>
          <p:cNvSpPr/>
          <p:nvPr/>
        </p:nvSpPr>
        <p:spPr>
          <a:xfrm>
            <a:off x="3489973" y="2753413"/>
            <a:ext cx="1769077" cy="1769077"/>
          </a:xfrm>
          <a:custGeom>
            <a:avLst/>
            <a:gdLst/>
            <a:ahLst/>
            <a:cxnLst/>
            <a:rect l="l" t="t" r="r" b="b"/>
            <a:pathLst>
              <a:path w="1769077" h="1769077">
                <a:moveTo>
                  <a:pt x="0" y="0"/>
                </a:moveTo>
                <a:lnTo>
                  <a:pt x="1769077" y="0"/>
                </a:lnTo>
                <a:lnTo>
                  <a:pt x="1769077" y="1769077"/>
                </a:lnTo>
                <a:lnTo>
                  <a:pt x="0" y="176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11"/>
          <p:cNvSpPr/>
          <p:nvPr/>
        </p:nvSpPr>
        <p:spPr>
          <a:xfrm>
            <a:off x="2297323" y="7190257"/>
            <a:ext cx="4154377" cy="0"/>
          </a:xfrm>
          <a:prstGeom prst="line">
            <a:avLst/>
          </a:prstGeom>
          <a:ln w="38100" cap="flat">
            <a:solidFill>
              <a:srgbClr val="145DA0"/>
            </a:solidFill>
            <a:prstDash val="solid"/>
            <a:headEnd type="none" w="sm" len="sm"/>
            <a:tailEnd type="none" w="sm" len="sm"/>
          </a:ln>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grpSp>
        <p:nvGrpSpPr>
          <p:cNvPr id="13" name="Group 13"/>
          <p:cNvGrpSpPr/>
          <p:nvPr/>
        </p:nvGrpSpPr>
        <p:grpSpPr>
          <a:xfrm rot="0">
            <a:off x="7041715" y="2466355"/>
            <a:ext cx="4203375" cy="5973865"/>
            <a:chOff x="0" y="0"/>
            <a:chExt cx="1416547" cy="2013207"/>
          </a:xfrm>
        </p:grpSpPr>
        <p:sp>
          <p:nvSpPr>
            <p:cNvPr id="14" name="Freeform 14"/>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60"/>
                </a:lnSpc>
                <a:spcBef>
                  <a:spcPct val="0"/>
                </a:spcBef>
              </a:pPr>
            </a:p>
          </p:txBody>
        </p:sp>
      </p:grpSp>
      <p:sp>
        <p:nvSpPr>
          <p:cNvPr id="16" name="AutoShape 16"/>
          <p:cNvSpPr/>
          <p:nvPr/>
        </p:nvSpPr>
        <p:spPr>
          <a:xfrm>
            <a:off x="7066494" y="5227111"/>
            <a:ext cx="4154377" cy="0"/>
          </a:xfrm>
          <a:prstGeom prst="line">
            <a:avLst/>
          </a:prstGeom>
          <a:ln w="38100" cap="flat">
            <a:solidFill>
              <a:srgbClr val="145DA0"/>
            </a:solidFill>
            <a:prstDash val="solid"/>
            <a:headEnd type="none" w="sm" len="sm"/>
            <a:tailEnd type="none" w="sm" len="sm"/>
          </a:ln>
        </p:spPr>
      </p:sp>
      <p:sp>
        <p:nvSpPr>
          <p:cNvPr id="17" name="AutoShape 17"/>
          <p:cNvSpPr/>
          <p:nvPr/>
        </p:nvSpPr>
        <p:spPr>
          <a:xfrm>
            <a:off x="7066494" y="7190257"/>
            <a:ext cx="4154377" cy="0"/>
          </a:xfrm>
          <a:prstGeom prst="line">
            <a:avLst/>
          </a:prstGeom>
          <a:ln w="38100" cap="flat">
            <a:solidFill>
              <a:srgbClr val="145DA0"/>
            </a:solidFill>
            <a:prstDash val="solid"/>
            <a:headEnd type="none" w="sm" len="sm"/>
            <a:tailEnd type="none" w="sm" len="sm"/>
          </a:ln>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grpSp>
        <p:nvGrpSpPr>
          <p:cNvPr id="19" name="Group 19"/>
          <p:cNvGrpSpPr/>
          <p:nvPr/>
        </p:nvGrpSpPr>
        <p:grpSpPr>
          <a:xfrm rot="0">
            <a:off x="11812082" y="2466355"/>
            <a:ext cx="4203375" cy="5973865"/>
            <a:chOff x="0" y="0"/>
            <a:chExt cx="1416547" cy="2013207"/>
          </a:xfrm>
        </p:grpSpPr>
        <p:sp>
          <p:nvSpPr>
            <p:cNvPr id="20" name="Freeform 20"/>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60"/>
                </a:lnSpc>
                <a:spcBef>
                  <a:spcPct val="0"/>
                </a:spcBef>
              </a:pPr>
            </a:p>
          </p:txBody>
        </p:sp>
      </p:grpSp>
      <p:sp>
        <p:nvSpPr>
          <p:cNvPr id="22" name="AutoShape 22"/>
          <p:cNvSpPr/>
          <p:nvPr/>
        </p:nvSpPr>
        <p:spPr>
          <a:xfrm>
            <a:off x="11836861" y="5227111"/>
            <a:ext cx="4154377" cy="0"/>
          </a:xfrm>
          <a:prstGeom prst="line">
            <a:avLst/>
          </a:prstGeom>
          <a:ln w="38100" cap="flat">
            <a:solidFill>
              <a:srgbClr val="145DA0"/>
            </a:solidFill>
            <a:prstDash val="solid"/>
            <a:headEnd type="none" w="sm" len="sm"/>
            <a:tailEnd type="none" w="sm" len="sm"/>
          </a:ln>
        </p:spPr>
      </p:sp>
      <p:sp>
        <p:nvSpPr>
          <p:cNvPr id="23" name="AutoShape 23"/>
          <p:cNvSpPr/>
          <p:nvPr/>
        </p:nvSpPr>
        <p:spPr>
          <a:xfrm>
            <a:off x="11836861" y="7190257"/>
            <a:ext cx="4154377" cy="0"/>
          </a:xfrm>
          <a:prstGeom prst="line">
            <a:avLst/>
          </a:prstGeom>
          <a:ln w="38100" cap="flat">
            <a:solidFill>
              <a:srgbClr val="145DA0"/>
            </a:solidFill>
            <a:prstDash val="solid"/>
            <a:headEnd type="none" w="sm" len="sm"/>
            <a:tailEnd type="none" w="sm" len="sm"/>
          </a:ln>
        </p:spPr>
      </p:sp>
      <p:sp>
        <p:nvSpPr>
          <p:cNvPr id="24" name="TextBox 24"/>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Our services</a:t>
            </a:r>
            <a:endPar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5" name="TextBox 25"/>
          <p:cNvSpPr txBox="1"/>
          <p:nvPr/>
        </p:nvSpPr>
        <p:spPr>
          <a:xfrm>
            <a:off x="2584630" y="5394975"/>
            <a:ext cx="3579202" cy="1576336"/>
          </a:xfrm>
          <a:prstGeom prst="rect">
            <a:avLst/>
          </a:prstGeom>
        </p:spPr>
        <p:txBody>
          <a:bodyPr lIns="0" tIns="0" rIns="0" bIns="0" rtlCol="0" anchor="t">
            <a:spAutoFit/>
          </a:bodyPr>
          <a:lstStyle/>
          <a:p>
            <a:pPr algn="ctr">
              <a:lnSpc>
                <a:spcPts val="2115"/>
              </a:lnSpc>
            </a:pPr>
            <a:r>
              <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quis adipiscing. </a:t>
            </a:r>
            <a:endPar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6" name="TextBox 26"/>
          <p:cNvSpPr txBox="1"/>
          <p:nvPr/>
        </p:nvSpPr>
        <p:spPr>
          <a:xfrm>
            <a:off x="2584630" y="4608025"/>
            <a:ext cx="3490991" cy="439633"/>
          </a:xfrm>
          <a:prstGeom prst="rect">
            <a:avLst/>
          </a:prstGeom>
        </p:spPr>
        <p:txBody>
          <a:bodyPr lIns="0" tIns="0" rIns="0" bIns="0" rtlCol="0" anchor="t">
            <a:spAutoFit/>
          </a:bodyPr>
          <a:lstStyle/>
          <a:p>
            <a:pPr algn="ctr">
              <a:lnSpc>
                <a:spcPts val="3405"/>
              </a:lnSpc>
              <a:spcBef>
                <a:spcPct val="0"/>
              </a:spcBef>
            </a:pPr>
            <a:r>
              <a:rPr lang="en-US" sz="2435" b="1">
                <a:solidFill>
                  <a:srgbClr val="145DA0"/>
                </a:solidFill>
                <a:latin typeface="Poppins Bold" panose="00000800000000000000"/>
                <a:ea typeface="Poppins Bold" panose="00000800000000000000"/>
                <a:cs typeface="Poppins Bold" panose="00000800000000000000"/>
                <a:sym typeface="Poppins Bold" panose="00000800000000000000"/>
              </a:rPr>
              <a:t>Software</a:t>
            </a:r>
            <a:endParaRPr lang="en-US" sz="2435" b="1">
              <a:solidFill>
                <a:srgbClr val="145DA0"/>
              </a:solidFill>
              <a:latin typeface="Poppins Bold" panose="00000800000000000000"/>
              <a:ea typeface="Poppins Bold" panose="00000800000000000000"/>
              <a:cs typeface="Poppins Bold" panose="00000800000000000000"/>
              <a:sym typeface="Poppins Bold" panose="00000800000000000000"/>
            </a:endParaRPr>
          </a:p>
        </p:txBody>
      </p:sp>
      <p:sp>
        <p:nvSpPr>
          <p:cNvPr id="27" name="TextBox 27"/>
          <p:cNvSpPr txBox="1"/>
          <p:nvPr/>
        </p:nvSpPr>
        <p:spPr>
          <a:xfrm>
            <a:off x="3709397" y="7167073"/>
            <a:ext cx="1842045" cy="1208803"/>
          </a:xfrm>
          <a:prstGeom prst="rect">
            <a:avLst/>
          </a:prstGeom>
        </p:spPr>
        <p:txBody>
          <a:bodyPr lIns="0" tIns="0" rIns="0" bIns="0" rtlCol="0" anchor="t">
            <a:spAutoFit/>
          </a:bodyPr>
          <a:lstStyle/>
          <a:p>
            <a:pPr marL="0" lvl="0" indent="0" algn="ctr">
              <a:lnSpc>
                <a:spcPts val="9880"/>
              </a:lnSpc>
              <a:spcBef>
                <a:spcPct val="0"/>
              </a:spcBef>
            </a:pPr>
            <a:r>
              <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128</a:t>
            </a:r>
            <a:endPar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8" name="TextBox 28"/>
          <p:cNvSpPr txBox="1"/>
          <p:nvPr/>
        </p:nvSpPr>
        <p:spPr>
          <a:xfrm>
            <a:off x="3286169" y="7233748"/>
            <a:ext cx="423228" cy="639574"/>
          </a:xfrm>
          <a:prstGeom prst="rect">
            <a:avLst/>
          </a:prstGeom>
        </p:spPr>
        <p:txBody>
          <a:bodyPr lIns="0" tIns="0" rIns="0" bIns="0" rtlCol="0" anchor="t">
            <a:spAutoFit/>
          </a:bodyPr>
          <a:lstStyle/>
          <a:p>
            <a:pPr marL="0" lvl="0" indent="0" algn="ctr">
              <a:lnSpc>
                <a:spcPts val="5260"/>
              </a:lnSpc>
              <a:spcBef>
                <a:spcPct val="0"/>
              </a:spcBef>
            </a:pPr>
            <a:r>
              <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a:t>
            </a:r>
            <a:endPar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9" name="TextBox 29"/>
          <p:cNvSpPr txBox="1"/>
          <p:nvPr/>
        </p:nvSpPr>
        <p:spPr>
          <a:xfrm>
            <a:off x="7353801" y="5394975"/>
            <a:ext cx="3579202" cy="1576336"/>
          </a:xfrm>
          <a:prstGeom prst="rect">
            <a:avLst/>
          </a:prstGeom>
        </p:spPr>
        <p:txBody>
          <a:bodyPr lIns="0" tIns="0" rIns="0" bIns="0" rtlCol="0" anchor="t">
            <a:spAutoFit/>
          </a:bodyPr>
          <a:lstStyle/>
          <a:p>
            <a:pPr algn="ctr">
              <a:lnSpc>
                <a:spcPts val="2115"/>
              </a:lnSpc>
            </a:pPr>
            <a:r>
              <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quis adipiscing. </a:t>
            </a:r>
            <a:endPar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30" name="TextBox 30"/>
          <p:cNvSpPr txBox="1"/>
          <p:nvPr/>
        </p:nvSpPr>
        <p:spPr>
          <a:xfrm>
            <a:off x="7353801" y="4608025"/>
            <a:ext cx="3490991" cy="439633"/>
          </a:xfrm>
          <a:prstGeom prst="rect">
            <a:avLst/>
          </a:prstGeom>
        </p:spPr>
        <p:txBody>
          <a:bodyPr lIns="0" tIns="0" rIns="0" bIns="0" rtlCol="0" anchor="t">
            <a:spAutoFit/>
          </a:bodyPr>
          <a:lstStyle/>
          <a:p>
            <a:pPr algn="ctr">
              <a:lnSpc>
                <a:spcPts val="3405"/>
              </a:lnSpc>
              <a:spcBef>
                <a:spcPct val="0"/>
              </a:spcBef>
            </a:pPr>
            <a:r>
              <a:rPr lang="en-US" sz="2435" b="1">
                <a:solidFill>
                  <a:srgbClr val="145DA0"/>
                </a:solidFill>
                <a:latin typeface="Poppins Bold" panose="00000800000000000000"/>
                <a:ea typeface="Poppins Bold" panose="00000800000000000000"/>
                <a:cs typeface="Poppins Bold" panose="00000800000000000000"/>
                <a:sym typeface="Poppins Bold" panose="00000800000000000000"/>
              </a:rPr>
              <a:t>IT consulting</a:t>
            </a:r>
            <a:endParaRPr lang="en-US" sz="2435" b="1">
              <a:solidFill>
                <a:srgbClr val="145DA0"/>
              </a:solidFill>
              <a:latin typeface="Poppins Bold" panose="00000800000000000000"/>
              <a:ea typeface="Poppins Bold" panose="00000800000000000000"/>
              <a:cs typeface="Poppins Bold" panose="00000800000000000000"/>
              <a:sym typeface="Poppins Bold" panose="00000800000000000000"/>
            </a:endParaRPr>
          </a:p>
        </p:txBody>
      </p:sp>
      <p:sp>
        <p:nvSpPr>
          <p:cNvPr id="31" name="TextBox 31"/>
          <p:cNvSpPr txBox="1"/>
          <p:nvPr/>
        </p:nvSpPr>
        <p:spPr>
          <a:xfrm>
            <a:off x="8478568" y="7167073"/>
            <a:ext cx="1842045" cy="1208803"/>
          </a:xfrm>
          <a:prstGeom prst="rect">
            <a:avLst/>
          </a:prstGeom>
        </p:spPr>
        <p:txBody>
          <a:bodyPr lIns="0" tIns="0" rIns="0" bIns="0" rtlCol="0" anchor="t">
            <a:spAutoFit/>
          </a:bodyPr>
          <a:lstStyle/>
          <a:p>
            <a:pPr marL="0" lvl="0" indent="0" algn="ctr">
              <a:lnSpc>
                <a:spcPts val="9880"/>
              </a:lnSpc>
              <a:spcBef>
                <a:spcPct val="0"/>
              </a:spcBef>
            </a:pPr>
            <a:r>
              <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139</a:t>
            </a:r>
            <a:endPar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2" name="TextBox 32"/>
          <p:cNvSpPr txBox="1"/>
          <p:nvPr/>
        </p:nvSpPr>
        <p:spPr>
          <a:xfrm>
            <a:off x="7849471" y="7233748"/>
            <a:ext cx="629097" cy="639574"/>
          </a:xfrm>
          <a:prstGeom prst="rect">
            <a:avLst/>
          </a:prstGeom>
        </p:spPr>
        <p:txBody>
          <a:bodyPr lIns="0" tIns="0" rIns="0" bIns="0" rtlCol="0" anchor="t">
            <a:spAutoFit/>
          </a:bodyPr>
          <a:lstStyle/>
          <a:p>
            <a:pPr marL="0" lvl="0" indent="0" algn="ctr">
              <a:lnSpc>
                <a:spcPts val="5260"/>
              </a:lnSpc>
              <a:spcBef>
                <a:spcPct val="0"/>
              </a:spcBef>
            </a:pPr>
            <a:r>
              <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a:t>
            </a:r>
            <a:endPar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3" name="TextBox 33"/>
          <p:cNvSpPr txBox="1"/>
          <p:nvPr/>
        </p:nvSpPr>
        <p:spPr>
          <a:xfrm>
            <a:off x="12124168" y="5394975"/>
            <a:ext cx="3579202" cy="1576336"/>
          </a:xfrm>
          <a:prstGeom prst="rect">
            <a:avLst/>
          </a:prstGeom>
        </p:spPr>
        <p:txBody>
          <a:bodyPr lIns="0" tIns="0" rIns="0" bIns="0" rtlCol="0" anchor="t">
            <a:spAutoFit/>
          </a:bodyPr>
          <a:lstStyle/>
          <a:p>
            <a:pPr algn="ctr">
              <a:lnSpc>
                <a:spcPts val="2115"/>
              </a:lnSpc>
            </a:pPr>
            <a:r>
              <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quis adipiscing. </a:t>
            </a:r>
            <a:endParaRPr lang="en-US" sz="1510" u="none" strike="noStrike" spc="-30">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34" name="TextBox 34"/>
          <p:cNvSpPr txBox="1"/>
          <p:nvPr/>
        </p:nvSpPr>
        <p:spPr>
          <a:xfrm>
            <a:off x="12124168" y="4608025"/>
            <a:ext cx="3490991" cy="439633"/>
          </a:xfrm>
          <a:prstGeom prst="rect">
            <a:avLst/>
          </a:prstGeom>
        </p:spPr>
        <p:txBody>
          <a:bodyPr lIns="0" tIns="0" rIns="0" bIns="0" rtlCol="0" anchor="t">
            <a:spAutoFit/>
          </a:bodyPr>
          <a:lstStyle/>
          <a:p>
            <a:pPr algn="ctr">
              <a:lnSpc>
                <a:spcPts val="3405"/>
              </a:lnSpc>
              <a:spcBef>
                <a:spcPct val="0"/>
              </a:spcBef>
            </a:pPr>
            <a:r>
              <a:rPr lang="en-US" sz="2435" b="1">
                <a:solidFill>
                  <a:srgbClr val="145DA0"/>
                </a:solidFill>
                <a:latin typeface="Poppins Bold" panose="00000800000000000000"/>
                <a:ea typeface="Poppins Bold" panose="00000800000000000000"/>
                <a:cs typeface="Poppins Bold" panose="00000800000000000000"/>
                <a:sym typeface="Poppins Bold" panose="00000800000000000000"/>
              </a:rPr>
              <a:t>Data analytics</a:t>
            </a:r>
            <a:endParaRPr lang="en-US" sz="2435" b="1">
              <a:solidFill>
                <a:srgbClr val="145DA0"/>
              </a:solidFill>
              <a:latin typeface="Poppins Bold" panose="00000800000000000000"/>
              <a:ea typeface="Poppins Bold" panose="00000800000000000000"/>
              <a:cs typeface="Poppins Bold" panose="00000800000000000000"/>
              <a:sym typeface="Poppins Bold" panose="00000800000000000000"/>
            </a:endParaRPr>
          </a:p>
        </p:txBody>
      </p:sp>
      <p:sp>
        <p:nvSpPr>
          <p:cNvPr id="35" name="TextBox 35"/>
          <p:cNvSpPr txBox="1"/>
          <p:nvPr/>
        </p:nvSpPr>
        <p:spPr>
          <a:xfrm>
            <a:off x="13248935" y="7167073"/>
            <a:ext cx="1842045" cy="1208803"/>
          </a:xfrm>
          <a:prstGeom prst="rect">
            <a:avLst/>
          </a:prstGeom>
        </p:spPr>
        <p:txBody>
          <a:bodyPr lIns="0" tIns="0" rIns="0" bIns="0" rtlCol="0" anchor="t">
            <a:spAutoFit/>
          </a:bodyPr>
          <a:lstStyle/>
          <a:p>
            <a:pPr marL="0" lvl="0" indent="0" algn="ctr">
              <a:lnSpc>
                <a:spcPts val="9880"/>
              </a:lnSpc>
              <a:spcBef>
                <a:spcPct val="0"/>
              </a:spcBef>
            </a:pPr>
            <a:r>
              <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145</a:t>
            </a:r>
            <a:endParaRPr lang="en-US" sz="7055">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6" name="TextBox 36"/>
          <p:cNvSpPr txBox="1"/>
          <p:nvPr/>
        </p:nvSpPr>
        <p:spPr>
          <a:xfrm>
            <a:off x="12794493" y="7233748"/>
            <a:ext cx="454442" cy="639574"/>
          </a:xfrm>
          <a:prstGeom prst="rect">
            <a:avLst/>
          </a:prstGeom>
        </p:spPr>
        <p:txBody>
          <a:bodyPr lIns="0" tIns="0" rIns="0" bIns="0" rtlCol="0" anchor="t">
            <a:spAutoFit/>
          </a:bodyPr>
          <a:lstStyle/>
          <a:p>
            <a:pPr marL="0" lvl="0" indent="0" algn="ctr">
              <a:lnSpc>
                <a:spcPts val="5260"/>
              </a:lnSpc>
              <a:spcBef>
                <a:spcPct val="0"/>
              </a:spcBef>
            </a:pPr>
            <a:r>
              <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rPr>
              <a:t>$</a:t>
            </a:r>
            <a:endParaRPr lang="en-US" sz="3760">
              <a:solidFill>
                <a:srgbClr val="145DA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7" name="Freeform 37"/>
          <p:cNvSpPr/>
          <p:nvPr/>
        </p:nvSpPr>
        <p:spPr>
          <a:xfrm>
            <a:off x="12981503"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38" name="Freeform 38"/>
          <p:cNvSpPr/>
          <p:nvPr/>
        </p:nvSpPr>
        <p:spPr>
          <a:xfrm>
            <a:off x="8259254"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60"/>
                </a:lnSpc>
                <a:spcBef>
                  <a:spcPct val="0"/>
                </a:spcBef>
              </a:pPr>
            </a:p>
          </p:txBody>
        </p:sp>
      </p:grpSp>
      <p:sp>
        <p:nvSpPr>
          <p:cNvPr id="5" name="TextBox 5"/>
          <p:cNvSpPr txBox="1"/>
          <p:nvPr/>
        </p:nvSpPr>
        <p:spPr>
          <a:xfrm>
            <a:off x="3663160" y="1641132"/>
            <a:ext cx="6760246" cy="1314450"/>
          </a:xfrm>
          <a:prstGeom prst="rect">
            <a:avLst/>
          </a:prstGeom>
        </p:spPr>
        <p:txBody>
          <a:bodyPr lIns="0" tIns="0" rIns="0" bIns="0" rtlCol="0" anchor="t">
            <a:spAutoFit/>
          </a:bodyPr>
          <a:lstStyle/>
          <a:p>
            <a:pPr algn="l">
              <a:lnSpc>
                <a:spcPts val="10250"/>
              </a:lnSpc>
              <a:spcBef>
                <a:spcPct val="0"/>
              </a:spcBef>
            </a:pPr>
            <a:r>
              <a:rPr lang="vi-VN" altLang="en-US" sz="732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Nội </a:t>
            </a:r>
            <a:r>
              <a:rPr lang="vi-VN" altLang="en-US" sz="732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dung</a:t>
            </a:r>
            <a:endParaRPr lang="vi-VN" altLang="en-US" sz="732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6" name="Group 6"/>
          <p:cNvGrpSpPr/>
          <p:nvPr/>
        </p:nvGrpSpPr>
        <p:grpSpPr>
          <a:xfrm rot="0">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9" name="Freeform 9"/>
          <p:cNvSpPr/>
          <p:nvPr/>
        </p:nvSpPr>
        <p:spPr>
          <a:xfrm rot="5400000">
            <a:off x="8550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1" name="TextBox 11"/>
          <p:cNvSpPr txBox="1"/>
          <p:nvPr/>
        </p:nvSpPr>
        <p:spPr>
          <a:xfrm>
            <a:off x="1605915" y="3397250"/>
            <a:ext cx="7064375" cy="511810"/>
          </a:xfrm>
          <a:prstGeom prst="rect">
            <a:avLst/>
          </a:prstGeom>
        </p:spPr>
        <p:txBody>
          <a:bodyPr wrap="square" lIns="0" tIns="0" rIns="0" bIns="0" rtlCol="0" anchor="t">
            <a:spAutoFit/>
          </a:bodyPr>
          <a:lstStyle/>
          <a:p>
            <a:pPr algn="l">
              <a:lnSpc>
                <a:spcPts val="3995"/>
              </a:lnSpc>
              <a:spcBef>
                <a:spcPct val="0"/>
              </a:spcBef>
            </a:pP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Mục tiêu đề </a:t>
            </a: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tài</a:t>
            </a:r>
            <a:endParaRPr lang="vi-VN" alt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0134784" y="3438502"/>
            <a:ext cx="660851" cy="518066"/>
          </a:xfrm>
          <a:prstGeom prst="rect">
            <a:avLst/>
          </a:prstGeom>
        </p:spPr>
        <p:txBody>
          <a:bodyPr lIns="0" tIns="0" rIns="0" bIns="0" rtlCol="0" anchor="t">
            <a:spAutoFit/>
          </a:bodyPr>
          <a:lstStyle/>
          <a:p>
            <a:pPr algn="r">
              <a:lnSpc>
                <a:spcPts val="3995"/>
              </a:lnSpc>
              <a:spcBef>
                <a:spcPct val="0"/>
              </a:spcBef>
            </a:pPr>
            <a:r>
              <a:rPr lang="en-US" sz="2855" spc="-57">
                <a:solidFill>
                  <a:srgbClr val="051D40"/>
                </a:solidFill>
                <a:latin typeface="Poppins" panose="00000500000000000000"/>
                <a:ea typeface="Poppins" panose="00000500000000000000"/>
                <a:cs typeface="Poppins" panose="00000500000000000000"/>
                <a:sym typeface="Poppins" panose="00000500000000000000"/>
              </a:rPr>
              <a:t>01</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3" name="Freeform 13"/>
          <p:cNvSpPr/>
          <p:nvPr/>
        </p:nvSpPr>
        <p:spPr>
          <a:xfrm rot="5400000">
            <a:off x="8550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TextBox 14"/>
          <p:cNvSpPr txBox="1"/>
          <p:nvPr/>
        </p:nvSpPr>
        <p:spPr>
          <a:xfrm>
            <a:off x="1605915" y="4022725"/>
            <a:ext cx="7537450" cy="511810"/>
          </a:xfrm>
          <a:prstGeom prst="rect">
            <a:avLst/>
          </a:prstGeom>
        </p:spPr>
        <p:txBody>
          <a:bodyPr wrap="square" lIns="0" tIns="0" rIns="0" bIns="0" rtlCol="0" anchor="t">
            <a:spAutoFit/>
          </a:bodyPr>
          <a:lstStyle/>
          <a:p>
            <a:pPr algn="l">
              <a:lnSpc>
                <a:spcPts val="3995"/>
              </a:lnSpc>
              <a:spcBef>
                <a:spcPct val="0"/>
              </a:spcBef>
            </a:pP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Môi trường và công </a:t>
            </a: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cụ phát </a:t>
            </a:r>
            <a:r>
              <a:rPr lang="vi-VN" altLang="en-US" sz="2855" u="heavy" spc="-57">
                <a:solidFill>
                  <a:srgbClr val="051D40"/>
                </a:solidFill>
                <a:latin typeface="Poppins" panose="00000500000000000000"/>
                <a:ea typeface="Poppins" panose="00000500000000000000"/>
                <a:cs typeface="Poppins" panose="00000500000000000000"/>
                <a:sym typeface="Poppins" panose="00000500000000000000"/>
              </a:rPr>
              <a:t>triển</a:t>
            </a:r>
            <a:r>
              <a:rPr lang="en-US" sz="2855" spc="-57">
                <a:solidFill>
                  <a:srgbClr val="051D40"/>
                </a:solidFill>
                <a:latin typeface="Poppins" panose="00000500000000000000"/>
                <a:ea typeface="Poppins" panose="00000500000000000000"/>
                <a:cs typeface="Poppins" panose="00000500000000000000"/>
                <a:sym typeface="Poppins" panose="00000500000000000000"/>
              </a:rPr>
              <a:t>?</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10210984" y="4062739"/>
            <a:ext cx="660851" cy="518066"/>
          </a:xfrm>
          <a:prstGeom prst="rect">
            <a:avLst/>
          </a:prstGeom>
        </p:spPr>
        <p:txBody>
          <a:bodyPr lIns="0" tIns="0" rIns="0" bIns="0" rtlCol="0" anchor="t">
            <a:spAutoFit/>
          </a:bodyPr>
          <a:lstStyle/>
          <a:p>
            <a:pPr algn="r">
              <a:lnSpc>
                <a:spcPts val="3995"/>
              </a:lnSpc>
              <a:spcBef>
                <a:spcPct val="0"/>
              </a:spcBef>
            </a:pPr>
            <a:r>
              <a:rPr lang="en-US" sz="2855" spc="-57">
                <a:solidFill>
                  <a:srgbClr val="051D40"/>
                </a:solidFill>
                <a:latin typeface="Poppins" panose="00000500000000000000"/>
                <a:ea typeface="Poppins" panose="00000500000000000000"/>
                <a:cs typeface="Poppins" panose="00000500000000000000"/>
                <a:sym typeface="Poppins" panose="00000500000000000000"/>
              </a:rPr>
              <a:t>02</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6" name="Freeform 16"/>
          <p:cNvSpPr/>
          <p:nvPr/>
        </p:nvSpPr>
        <p:spPr>
          <a:xfrm rot="5400000">
            <a:off x="8550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TextBox 17"/>
          <p:cNvSpPr txBox="1"/>
          <p:nvPr/>
        </p:nvSpPr>
        <p:spPr>
          <a:xfrm>
            <a:off x="1605915" y="4648200"/>
            <a:ext cx="8140700" cy="511810"/>
          </a:xfrm>
          <a:prstGeom prst="rect">
            <a:avLst/>
          </a:prstGeom>
        </p:spPr>
        <p:txBody>
          <a:bodyPr wrap="square" lIns="0" tIns="0" rIns="0" bIns="0" rtlCol="0" anchor="t">
            <a:spAutoFit/>
          </a:bodyPr>
          <a:lstStyle/>
          <a:p>
            <a:pPr algn="l">
              <a:lnSpc>
                <a:spcPts val="3995"/>
              </a:lnSpc>
              <a:spcBef>
                <a:spcPct val="0"/>
              </a:spcBef>
            </a:pP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Cơ sở dữ </a:t>
            </a:r>
            <a:r>
              <a:rPr lang="vi-VN" altLang="en-US" sz="2855" u="heavy" spc="-57">
                <a:solidFill>
                  <a:srgbClr val="051D40"/>
                </a:solidFill>
                <a:latin typeface="Poppins" panose="00000500000000000000"/>
                <a:ea typeface="Poppins" panose="00000500000000000000"/>
                <a:cs typeface="Poppins" panose="00000500000000000000"/>
                <a:sym typeface="Poppins" panose="00000500000000000000"/>
              </a:rPr>
              <a:t>liệu</a:t>
            </a:r>
            <a:endParaRPr lang="vi-VN" alt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10210984" y="4686071"/>
            <a:ext cx="660851" cy="518066"/>
          </a:xfrm>
          <a:prstGeom prst="rect">
            <a:avLst/>
          </a:prstGeom>
        </p:spPr>
        <p:txBody>
          <a:bodyPr lIns="0" tIns="0" rIns="0" bIns="0" rtlCol="0" anchor="t">
            <a:spAutoFit/>
          </a:bodyPr>
          <a:lstStyle/>
          <a:p>
            <a:pPr algn="r">
              <a:lnSpc>
                <a:spcPts val="3995"/>
              </a:lnSpc>
              <a:spcBef>
                <a:spcPct val="0"/>
              </a:spcBef>
            </a:pPr>
            <a:r>
              <a:rPr lang="en-US" sz="2855" spc="-57">
                <a:solidFill>
                  <a:srgbClr val="051D40"/>
                </a:solidFill>
                <a:latin typeface="Poppins" panose="00000500000000000000"/>
                <a:ea typeface="Poppins" panose="00000500000000000000"/>
                <a:cs typeface="Poppins" panose="00000500000000000000"/>
                <a:sym typeface="Poppins" panose="00000500000000000000"/>
              </a:rPr>
              <a:t>03</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9" name="Freeform 19"/>
          <p:cNvSpPr/>
          <p:nvPr/>
        </p:nvSpPr>
        <p:spPr>
          <a:xfrm rot="5400000">
            <a:off x="8550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0" name="TextBox 20"/>
          <p:cNvSpPr txBox="1"/>
          <p:nvPr/>
        </p:nvSpPr>
        <p:spPr>
          <a:xfrm>
            <a:off x="1605915" y="5273675"/>
            <a:ext cx="7179945" cy="511810"/>
          </a:xfrm>
          <a:prstGeom prst="rect">
            <a:avLst/>
          </a:prstGeom>
        </p:spPr>
        <p:txBody>
          <a:bodyPr wrap="square" lIns="0" tIns="0" rIns="0" bIns="0" rtlCol="0" anchor="t">
            <a:spAutoFit/>
          </a:bodyPr>
          <a:lstStyle/>
          <a:p>
            <a:pPr algn="l">
              <a:lnSpc>
                <a:spcPts val="3995"/>
              </a:lnSpc>
              <a:spcBef>
                <a:spcPct val="0"/>
              </a:spcBef>
            </a:pP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Kết quả đạt được, Hướng phát </a:t>
            </a: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triển</a:t>
            </a:r>
            <a:endParaRPr lang="vi-VN" alt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10210984" y="5382698"/>
            <a:ext cx="660851" cy="518066"/>
          </a:xfrm>
          <a:prstGeom prst="rect">
            <a:avLst/>
          </a:prstGeom>
        </p:spPr>
        <p:txBody>
          <a:bodyPr lIns="0" tIns="0" rIns="0" bIns="0" rtlCol="0" anchor="t">
            <a:spAutoFit/>
          </a:bodyPr>
          <a:lstStyle/>
          <a:p>
            <a:pPr algn="r">
              <a:lnSpc>
                <a:spcPts val="3995"/>
              </a:lnSpc>
              <a:spcBef>
                <a:spcPct val="0"/>
              </a:spcBef>
            </a:pPr>
            <a:r>
              <a:rPr lang="en-US" sz="2855" spc="-57">
                <a:solidFill>
                  <a:srgbClr val="051D40"/>
                </a:solidFill>
                <a:latin typeface="Poppins" panose="00000500000000000000"/>
                <a:ea typeface="Poppins" panose="00000500000000000000"/>
                <a:cs typeface="Poppins" panose="00000500000000000000"/>
                <a:sym typeface="Poppins" panose="00000500000000000000"/>
              </a:rPr>
              <a:t>04</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2" name="Freeform 22"/>
          <p:cNvSpPr/>
          <p:nvPr/>
        </p:nvSpPr>
        <p:spPr>
          <a:xfrm rot="5400000">
            <a:off x="8550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3" name="TextBox 23"/>
          <p:cNvSpPr txBox="1"/>
          <p:nvPr/>
        </p:nvSpPr>
        <p:spPr>
          <a:xfrm>
            <a:off x="1605915" y="5898515"/>
            <a:ext cx="6473190" cy="511810"/>
          </a:xfrm>
          <a:prstGeom prst="rect">
            <a:avLst/>
          </a:prstGeom>
        </p:spPr>
        <p:txBody>
          <a:bodyPr wrap="square" lIns="0" tIns="0" rIns="0" bIns="0" rtlCol="0" anchor="t">
            <a:spAutoFit/>
          </a:bodyPr>
          <a:lstStyle/>
          <a:p>
            <a:pPr algn="l">
              <a:lnSpc>
                <a:spcPts val="3995"/>
              </a:lnSpc>
              <a:spcBef>
                <a:spcPct val="0"/>
              </a:spcBef>
            </a:pPr>
            <a:r>
              <a:rPr lang="vi-VN" altLang="en-US" sz="2855" spc="-57">
                <a:solidFill>
                  <a:srgbClr val="051D40"/>
                </a:solidFill>
                <a:latin typeface="Poppins" panose="00000500000000000000"/>
                <a:ea typeface="Poppins" panose="00000500000000000000"/>
                <a:cs typeface="Poppins" panose="00000500000000000000"/>
                <a:sym typeface="Poppins" panose="00000500000000000000"/>
              </a:rPr>
              <a:t>Demo</a:t>
            </a:r>
            <a:endParaRPr lang="vi-VN" alt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24" name="TextBox 24"/>
          <p:cNvSpPr txBox="1"/>
          <p:nvPr/>
        </p:nvSpPr>
        <p:spPr>
          <a:xfrm>
            <a:off x="10210984" y="6034605"/>
            <a:ext cx="660851" cy="518066"/>
          </a:xfrm>
          <a:prstGeom prst="rect">
            <a:avLst/>
          </a:prstGeom>
        </p:spPr>
        <p:txBody>
          <a:bodyPr lIns="0" tIns="0" rIns="0" bIns="0" rtlCol="0" anchor="t">
            <a:spAutoFit/>
          </a:bodyPr>
          <a:lstStyle/>
          <a:p>
            <a:pPr algn="r">
              <a:lnSpc>
                <a:spcPts val="3995"/>
              </a:lnSpc>
              <a:spcBef>
                <a:spcPct val="0"/>
              </a:spcBef>
            </a:pPr>
            <a:r>
              <a:rPr lang="en-US" sz="2855" spc="-57">
                <a:solidFill>
                  <a:srgbClr val="051D40"/>
                </a:solidFill>
                <a:latin typeface="Poppins" panose="00000500000000000000"/>
                <a:ea typeface="Poppins" panose="00000500000000000000"/>
                <a:cs typeface="Poppins" panose="00000500000000000000"/>
                <a:sym typeface="Poppins" panose="00000500000000000000"/>
              </a:rPr>
              <a:t>05</a:t>
            </a:r>
            <a:endParaRPr lang="en-US" sz="2855" spc="-57">
              <a:solidFill>
                <a:srgbClr val="051D4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152627" y="31087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5" name="Freeform 5"/>
          <p:cNvSpPr/>
          <p:nvPr/>
        </p:nvSpPr>
        <p:spPr>
          <a:xfrm>
            <a:off x="2514493" y="8115309"/>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24" name="TextBox 24"/>
          <p:cNvSpPr txBox="1"/>
          <p:nvPr/>
        </p:nvSpPr>
        <p:spPr>
          <a:xfrm>
            <a:off x="3200400" y="342900"/>
            <a:ext cx="11580495" cy="1615440"/>
          </a:xfrm>
          <a:prstGeom prst="rect">
            <a:avLst/>
          </a:prstGeom>
        </p:spPr>
        <p:txBody>
          <a:bodyPr wrap="square" lIns="0" tIns="0" rIns="0" bIns="0" rtlCol="0" anchor="t">
            <a:spAutoFit/>
          </a:bodyPr>
          <a:p>
            <a:pPr marL="0" lvl="0" indent="0" algn="ctr">
              <a:lnSpc>
                <a:spcPts val="6300"/>
              </a:lnSpc>
              <a:spcBef>
                <a:spcPct val="0"/>
              </a:spcBef>
            </a:pPr>
            <a:r>
              <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2. Viết lệnh trong tài liệu không có tiêu đề và lưu nó với phần mở rộng ".sh"</a:t>
            </a:r>
            <a:endPar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59" name="Text Box 58"/>
          <p:cNvSpPr txBox="1"/>
          <p:nvPr/>
        </p:nvSpPr>
        <p:spPr>
          <a:xfrm>
            <a:off x="2743200" y="2120265"/>
            <a:ext cx="10611485" cy="2078990"/>
          </a:xfrm>
          <a:prstGeom prst="rect">
            <a:avLst/>
          </a:prstGeom>
        </p:spPr>
        <p:txBody>
          <a:bodyPr wrap="square">
            <a:spAutoFit/>
          </a:bodyPr>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Bạn có thể viết bất kỳ lệnh nào theo yêu cầu công việc hoặc nhiệm vụ được giao.</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b="1">
                <a:solidFill>
                  <a:srgbClr val="1F497D"/>
                </a:solidFill>
                <a:latin typeface="Times New Roman" panose="02020603050405020304"/>
                <a:ea typeface="SimSun" panose="02010600030101010101" pitchFamily="2" charset="-122"/>
              </a:rPr>
              <a:t>echo "Hello World"</a:t>
            </a:r>
            <a:endParaRPr sz="1600" b="1">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b="1">
                <a:solidFill>
                  <a:srgbClr val="1F497D"/>
                </a:solidFill>
                <a:latin typeface="Times New Roman" panose="02020603050405020304"/>
                <a:ea typeface="SimSun" panose="02010600030101010101" pitchFamily="2" charset="-122"/>
              </a:rPr>
              <a:t>echo "Ubuntu LTS tutorial"</a:t>
            </a:r>
            <a:endParaRPr sz="1600" b="1">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b="1">
                <a:solidFill>
                  <a:srgbClr val="1F497D"/>
                </a:solidFill>
                <a:latin typeface="Times New Roman" panose="02020603050405020304"/>
                <a:ea typeface="SimSun" panose="02010600030101010101" pitchFamily="2" charset="-122"/>
              </a:rPr>
              <a:t>echo "Today’s task"</a:t>
            </a:r>
            <a:endParaRPr sz="1600" b="1">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b="1">
                <a:solidFill>
                  <a:srgbClr val="1F497D"/>
                </a:solidFill>
                <a:latin typeface="Times New Roman" panose="02020603050405020304"/>
                <a:ea typeface="SimSun" panose="02010600030101010101" pitchFamily="2" charset="-122"/>
              </a:rPr>
              <a:t>Bây giờ, hãy lưu file có phần mở rộng ".sh" vào thư mục bạn chọn. Ví dụ này lưu nó vào thư mục mặc định - thư mục home - và file có tên là "tutorial.sh".</a:t>
            </a:r>
            <a:endParaRPr sz="1600" b="1">
              <a:solidFill>
                <a:srgbClr val="1F497D"/>
              </a:solidFill>
              <a:latin typeface="Times New Roman" panose="02020603050405020304"/>
              <a:ea typeface="SimSun" panose="02010600030101010101" pitchFamily="2" charset="-122"/>
            </a:endParaRPr>
          </a:p>
        </p:txBody>
      </p:sp>
      <p:sp>
        <p:nvSpPr>
          <p:cNvPr id="60" name="Text Box 59"/>
          <p:cNvSpPr txBox="1"/>
          <p:nvPr/>
        </p:nvSpPr>
        <p:spPr>
          <a:xfrm>
            <a:off x="10668000" y="8420100"/>
            <a:ext cx="5080000" cy="617220"/>
          </a:xfrm>
          <a:prstGeom prst="rect">
            <a:avLst/>
          </a:prstGeom>
        </p:spPr>
        <p:txBody>
          <a:bodyPr>
            <a:spAutoFit/>
          </a:bodyPr>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Bây giờ, script "tutorial.sh" sẽ trông giống như thế này trong trình soạn thảo văn bản sau khi được lưu.</a:t>
            </a:r>
            <a:endParaRPr sz="1600">
              <a:solidFill>
                <a:srgbClr val="1F497D"/>
              </a:solidFill>
              <a:latin typeface="Times New Roman" panose="02020603050405020304"/>
              <a:ea typeface="SimSun" panose="02010600030101010101" pitchFamily="2" charset="-122"/>
            </a:endParaRPr>
          </a:p>
        </p:txBody>
      </p:sp>
      <p:pic>
        <p:nvPicPr>
          <p:cNvPr id="1078487166" name="Picture 1" descr="A screenshot of a computer&#10;&#10;Description automatically generated"/>
          <p:cNvPicPr>
            <a:picLocks noChangeAspect="1"/>
          </p:cNvPicPr>
          <p:nvPr/>
        </p:nvPicPr>
        <p:blipFill>
          <a:blip r:embed="rId2"/>
          <a:srcRect l="160" t="8859" r="478" b="684"/>
          <a:stretch>
            <a:fillRect/>
          </a:stretch>
        </p:blipFill>
        <p:spPr>
          <a:xfrm>
            <a:off x="914400" y="4381500"/>
            <a:ext cx="7756525" cy="4831080"/>
          </a:xfrm>
          <a:prstGeom prst="rect">
            <a:avLst/>
          </a:prstGeom>
          <a:ln>
            <a:noFill/>
          </a:ln>
        </p:spPr>
      </p:pic>
      <p:pic>
        <p:nvPicPr>
          <p:cNvPr id="19095550" name="Picture 1"/>
          <p:cNvPicPr>
            <a:picLocks noChangeAspect="1"/>
          </p:cNvPicPr>
          <p:nvPr/>
        </p:nvPicPr>
        <p:blipFill>
          <a:blip r:embed="rId3"/>
          <a:stretch>
            <a:fillRect/>
          </a:stretch>
        </p:blipFill>
        <p:spPr>
          <a:xfrm>
            <a:off x="10362883" y="4405630"/>
            <a:ext cx="5972175" cy="37096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496511" y="2291195"/>
            <a:ext cx="10287000" cy="5704609"/>
          </a:xfrm>
          <a:custGeom>
            <a:avLst/>
            <a:gdLst/>
            <a:ahLst/>
            <a:cxnLst/>
            <a:rect l="l" t="t" r="r" b="b"/>
            <a:pathLst>
              <a:path w="10287000" h="5704609">
                <a:moveTo>
                  <a:pt x="0" y="0"/>
                </a:moveTo>
                <a:lnTo>
                  <a:pt x="10287000" y="0"/>
                </a:lnTo>
                <a:lnTo>
                  <a:pt x="10287000" y="5704610"/>
                </a:lnTo>
                <a:lnTo>
                  <a:pt x="0" y="570461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4" name="Group 4"/>
          <p:cNvGrpSpPr/>
          <p:nvPr/>
        </p:nvGrpSpPr>
        <p:grpSpPr>
          <a:xfrm rot="0">
            <a:off x="-457369" y="-390981"/>
            <a:ext cx="6382202" cy="10956964"/>
            <a:chOff x="0" y="0"/>
            <a:chExt cx="1680909" cy="2885785"/>
          </a:xfrm>
        </p:grpSpPr>
        <p:sp>
          <p:nvSpPr>
            <p:cNvPr id="5" name="Freeform 5"/>
            <p:cNvSpPr/>
            <p:nvPr/>
          </p:nvSpPr>
          <p:spPr>
            <a:xfrm>
              <a:off x="0" y="0"/>
              <a:ext cx="1680909" cy="2885785"/>
            </a:xfrm>
            <a:custGeom>
              <a:avLst/>
              <a:gdLst/>
              <a:ahLst/>
              <a:cxnLst/>
              <a:rect l="l" t="t" r="r" b="b"/>
              <a:pathLst>
                <a:path w="1680909" h="2885785">
                  <a:moveTo>
                    <a:pt x="0" y="0"/>
                  </a:moveTo>
                  <a:lnTo>
                    <a:pt x="1680909" y="0"/>
                  </a:lnTo>
                  <a:lnTo>
                    <a:pt x="1680909" y="2885785"/>
                  </a:lnTo>
                  <a:lnTo>
                    <a:pt x="0" y="2885785"/>
                  </a:lnTo>
                  <a:close/>
                </a:path>
              </a:pathLst>
            </a:custGeom>
            <a:solidFill>
              <a:srgbClr val="08377C"/>
            </a:solidFill>
            <a:ln cap="sq">
              <a:noFill/>
              <a:prstDash val="solid"/>
              <a:miter/>
            </a:ln>
          </p:spPr>
        </p:sp>
        <p:sp>
          <p:nvSpPr>
            <p:cNvPr id="6" name="TextBox 6"/>
            <p:cNvSpPr txBox="1"/>
            <p:nvPr/>
          </p:nvSpPr>
          <p:spPr>
            <a:xfrm>
              <a:off x="0" y="-47625"/>
              <a:ext cx="1680909" cy="2933410"/>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2209800" y="2171700"/>
            <a:ext cx="12278360" cy="6961505"/>
            <a:chOff x="0" y="0"/>
            <a:chExt cx="2363258" cy="1543050"/>
          </a:xfrm>
        </p:grpSpPr>
        <p:sp>
          <p:nvSpPr>
            <p:cNvPr id="8" name="Freeform 8"/>
            <p:cNvSpPr/>
            <p:nvPr/>
          </p:nvSpPr>
          <p:spPr>
            <a:xfrm>
              <a:off x="0" y="0"/>
              <a:ext cx="2363258" cy="1543050"/>
            </a:xfrm>
            <a:custGeom>
              <a:avLst/>
              <a:gdLst/>
              <a:ahLst/>
              <a:cxnLst/>
              <a:rect l="l" t="t" r="r" b="b"/>
              <a:pathLst>
                <a:path w="2363258" h="1543050">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FFFFFF"/>
            </a:solidFill>
          </p:spPr>
        </p:sp>
        <p:sp>
          <p:nvSpPr>
            <p:cNvPr id="9" name="TextBox 9"/>
            <p:cNvSpPr txBox="1"/>
            <p:nvPr/>
          </p:nvSpPr>
          <p:spPr>
            <a:xfrm>
              <a:off x="0" y="-47625"/>
              <a:ext cx="2363258" cy="1590675"/>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sp>
        <p:nvSpPr>
          <p:cNvPr id="10" name="Freeform 10"/>
          <p:cNvSpPr/>
          <p:nvPr/>
        </p:nvSpPr>
        <p:spPr>
          <a:xfrm rot="-10800000">
            <a:off x="2568406" y="8039358"/>
            <a:ext cx="9283968" cy="1101375"/>
          </a:xfrm>
          <a:custGeom>
            <a:avLst/>
            <a:gdLst/>
            <a:ahLst/>
            <a:cxnLst/>
            <a:rect l="l" t="t" r="r" b="b"/>
            <a:pathLst>
              <a:path w="9283968" h="1101375">
                <a:moveTo>
                  <a:pt x="0" y="0"/>
                </a:moveTo>
                <a:lnTo>
                  <a:pt x="9283968" y="0"/>
                </a:lnTo>
                <a:lnTo>
                  <a:pt x="9283968" y="1101375"/>
                </a:lnTo>
                <a:lnTo>
                  <a:pt x="0" y="1101375"/>
                </a:lnTo>
                <a:lnTo>
                  <a:pt x="0" y="0"/>
                </a:lnTo>
                <a:close/>
              </a:path>
            </a:pathLst>
          </a:custGeom>
          <a:blipFill>
            <a:blip r:embed="rId3">
              <a:alphaModFix amt="89000"/>
            </a:blip>
            <a:stretch>
              <a:fillRect b="-142346"/>
            </a:stretch>
          </a:blipFill>
        </p:spPr>
      </p:sp>
      <p:sp>
        <p:nvSpPr>
          <p:cNvPr id="12" name="TextBox 12"/>
          <p:cNvSpPr txBox="1"/>
          <p:nvPr/>
        </p:nvSpPr>
        <p:spPr>
          <a:xfrm>
            <a:off x="3787775" y="2968625"/>
            <a:ext cx="10798175" cy="943610"/>
          </a:xfrm>
          <a:prstGeom prst="rect">
            <a:avLst/>
          </a:prstGeom>
        </p:spPr>
        <p:txBody>
          <a:bodyPr wrap="square" lIns="0" tIns="0" rIns="0" bIns="0" rtlCol="0" anchor="t">
            <a:spAutoFit/>
          </a:bodyPr>
          <a:lstStyle/>
          <a:p>
            <a:pPr marL="0" lvl="0" indent="0" algn="l">
              <a:lnSpc>
                <a:spcPts val="7360"/>
              </a:lnSpc>
              <a:spcBef>
                <a:spcPct val="0"/>
              </a:spcBef>
            </a:pPr>
            <a:r>
              <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2. Gán giá trị cho biến</a:t>
            </a:r>
            <a:endPar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3" name="TextBox 13"/>
          <p:cNvSpPr txBox="1"/>
          <p:nvPr/>
        </p:nvSpPr>
        <p:spPr>
          <a:xfrm>
            <a:off x="3787775" y="4036695"/>
            <a:ext cx="8328025" cy="3475355"/>
          </a:xfrm>
          <a:prstGeom prst="rect">
            <a:avLst/>
          </a:prstGeom>
        </p:spPr>
        <p:txBody>
          <a:bodyPr lIns="0" tIns="0" rIns="0" bIns="0" rtlCol="0" anchor="t">
            <a:noAutofit/>
          </a:bodyPr>
          <a:lstStyle/>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Để gán giá trị cho biến thì bạn dùng cú pháp sau:</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variable_name=variable_value</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Ví dụ:</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NAME="Lai Lam Vu – lailamvu"</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Như trong ví dụ này mình đã gán giá trị " Lai Lam Vu – lailamvu" cho biến NAME.</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p:txBody>
      </p:sp>
      <p:grpSp>
        <p:nvGrpSpPr>
          <p:cNvPr id="34" name="Group 34"/>
          <p:cNvGrpSpPr/>
          <p:nvPr/>
        </p:nvGrpSpPr>
        <p:grpSpPr>
          <a:xfrm rot="0">
            <a:off x="15829033" y="-1509558"/>
            <a:ext cx="3957167" cy="395716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p>
              <a:pPr marL="0" lvl="0" indent="0" algn="ctr">
                <a:lnSpc>
                  <a:spcPts val="3080"/>
                </a:lnSpc>
                <a:spcBef>
                  <a:spcPct val="0"/>
                </a:spcBef>
              </a:p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153262" y="3267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5" name="Freeform 5"/>
          <p:cNvSpPr/>
          <p:nvPr/>
        </p:nvSpPr>
        <p:spPr>
          <a:xfrm>
            <a:off x="2514493" y="8115309"/>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1"/>
            <a:stretch>
              <a:fillRect t="-40835"/>
            </a:stretch>
          </a:blipFill>
        </p:spPr>
      </p:sp>
      <p:sp>
        <p:nvSpPr>
          <p:cNvPr id="24" name="TextBox 24"/>
          <p:cNvSpPr txBox="1"/>
          <p:nvPr/>
        </p:nvSpPr>
        <p:spPr>
          <a:xfrm>
            <a:off x="3200400" y="342900"/>
            <a:ext cx="11580495" cy="1615440"/>
          </a:xfrm>
          <a:prstGeom prst="rect">
            <a:avLst/>
          </a:prstGeom>
        </p:spPr>
        <p:txBody>
          <a:bodyPr wrap="square" lIns="0" tIns="0" rIns="0" bIns="0" rtlCol="0" anchor="t">
            <a:spAutoFit/>
          </a:bodyPr>
          <a:p>
            <a:pPr marL="0" lvl="0" indent="0" algn="ctr">
              <a:lnSpc>
                <a:spcPts val="6300"/>
              </a:lnSpc>
              <a:spcBef>
                <a:spcPct val="0"/>
              </a:spcBef>
            </a:pPr>
            <a:r>
              <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3. Thực thi shell script “guide.sh” thông qua CLI</a:t>
            </a:r>
            <a:endPar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59" name="Text Box 58"/>
          <p:cNvSpPr txBox="1"/>
          <p:nvPr/>
        </p:nvSpPr>
        <p:spPr>
          <a:xfrm>
            <a:off x="2286000" y="2171700"/>
            <a:ext cx="10611485" cy="1450340"/>
          </a:xfrm>
          <a:prstGeom prst="rect">
            <a:avLst/>
          </a:prstGeom>
        </p:spPr>
        <p:txBody>
          <a:bodyPr wrap="square">
            <a:spAutoFit/>
          </a:bodyPr>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Bạn phải thực thi script shell thông qua đầu vào dòng lệnh.</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Trước tiên, bạn phải làm cho script shell có thể thực thi được bằng cách chạy lệnh sau:</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 chmod +x scriptname</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Viết tên script shell của bạn thay cho “scriptname” trong lệnh trên. Đối với hướng dẫn cụ thể này, tên script là “tutorial.sh”.</a:t>
            </a:r>
            <a:endParaRPr sz="1600">
              <a:solidFill>
                <a:srgbClr val="1F497D"/>
              </a:solidFill>
              <a:latin typeface="Times New Roman" panose="02020603050405020304"/>
              <a:ea typeface="SimSun" panose="02010600030101010101" pitchFamily="2" charset="-122"/>
            </a:endParaRPr>
          </a:p>
        </p:txBody>
      </p:sp>
      <p:sp>
        <p:nvSpPr>
          <p:cNvPr id="60" name="Text Box 59"/>
          <p:cNvSpPr txBox="1"/>
          <p:nvPr/>
        </p:nvSpPr>
        <p:spPr>
          <a:xfrm>
            <a:off x="533400" y="5981700"/>
            <a:ext cx="4651375" cy="1085215"/>
          </a:xfrm>
          <a:prstGeom prst="rect">
            <a:avLst/>
          </a:prstGeom>
        </p:spPr>
        <p:txBody>
          <a:bodyPr wrap="square">
            <a:spAutoFit/>
          </a:bodyPr>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Chạy script bằng lệnh sau:</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 ./scriptname</a:t>
            </a:r>
            <a:endParaRPr sz="1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Tên script là “tutorial.sh” như đã đề cập ở trên.</a:t>
            </a:r>
            <a:endParaRPr sz="1600">
              <a:solidFill>
                <a:srgbClr val="1F497D"/>
              </a:solidFill>
              <a:latin typeface="Times New Roman" panose="02020603050405020304"/>
              <a:ea typeface="SimSun" panose="02010600030101010101" pitchFamily="2" charset="-122"/>
            </a:endParaRPr>
          </a:p>
        </p:txBody>
      </p:sp>
      <p:pic>
        <p:nvPicPr>
          <p:cNvPr id="794453673" name="Picture 1"/>
          <p:cNvPicPr>
            <a:picLocks noChangeAspect="1"/>
          </p:cNvPicPr>
          <p:nvPr/>
        </p:nvPicPr>
        <p:blipFill>
          <a:blip r:embed="rId2"/>
          <a:stretch>
            <a:fillRect/>
          </a:stretch>
        </p:blipFill>
        <p:spPr>
          <a:xfrm>
            <a:off x="10153015" y="4076700"/>
            <a:ext cx="7522210" cy="865505"/>
          </a:xfrm>
          <a:prstGeom prst="rect">
            <a:avLst/>
          </a:prstGeom>
        </p:spPr>
      </p:pic>
      <p:pic>
        <p:nvPicPr>
          <p:cNvPr id="413278740" name="Picture 1"/>
          <p:cNvPicPr>
            <a:picLocks noChangeAspect="1"/>
          </p:cNvPicPr>
          <p:nvPr/>
        </p:nvPicPr>
        <p:blipFill>
          <a:blip r:embed="rId3"/>
          <a:stretch>
            <a:fillRect/>
          </a:stretch>
        </p:blipFill>
        <p:spPr>
          <a:xfrm>
            <a:off x="6019800" y="6134100"/>
            <a:ext cx="10195560" cy="586740"/>
          </a:xfrm>
          <a:prstGeom prst="rect">
            <a:avLst/>
          </a:prstGeom>
        </p:spPr>
      </p:pic>
      <p:sp>
        <p:nvSpPr>
          <p:cNvPr id="7" name="Text Box 6"/>
          <p:cNvSpPr txBox="1"/>
          <p:nvPr/>
        </p:nvSpPr>
        <p:spPr>
          <a:xfrm>
            <a:off x="685800" y="7886700"/>
            <a:ext cx="5080000" cy="617220"/>
          </a:xfrm>
          <a:prstGeom prst="rect">
            <a:avLst/>
          </a:prstGeom>
        </p:spPr>
        <p:txBody>
          <a:bodyPr>
            <a:spAutoFit/>
          </a:bodyPr>
          <a:p>
            <a:pPr marL="0" indent="180340" algn="just" defTabSz="266700">
              <a:lnSpc>
                <a:spcPct val="107000"/>
              </a:lnSpc>
              <a:spcAft>
                <a:spcPts val="800"/>
              </a:spcAft>
            </a:pPr>
            <a:r>
              <a:rPr sz="1600">
                <a:solidFill>
                  <a:srgbClr val="1F497D"/>
                </a:solidFill>
                <a:latin typeface="Times New Roman" panose="02020603050405020304"/>
                <a:ea typeface="SimSun" panose="02010600030101010101" pitchFamily="2" charset="-122"/>
              </a:rPr>
              <a:t>Khi chạy lệnh trên, nó sẽ thực thi từng dòng script một và hiển thị đầu ra sau:</a:t>
            </a:r>
            <a:endParaRPr sz="1600">
              <a:solidFill>
                <a:srgbClr val="1F497D"/>
              </a:solidFill>
              <a:latin typeface="Times New Roman" panose="02020603050405020304"/>
              <a:ea typeface="SimSun" panose="02010600030101010101" pitchFamily="2" charset="-122"/>
            </a:endParaRPr>
          </a:p>
        </p:txBody>
      </p:sp>
      <p:pic>
        <p:nvPicPr>
          <p:cNvPr id="1189498347" name="Picture 1" descr="A close up of a screen&#10;&#10;Description automatically generated"/>
          <p:cNvPicPr>
            <a:picLocks noChangeAspect="1"/>
          </p:cNvPicPr>
          <p:nvPr/>
        </p:nvPicPr>
        <p:blipFill>
          <a:blip r:embed="rId4"/>
          <a:stretch>
            <a:fillRect/>
          </a:stretch>
        </p:blipFill>
        <p:spPr>
          <a:xfrm>
            <a:off x="7696200" y="7429183"/>
            <a:ext cx="5656580" cy="10661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grpSp>
        <p:nvGrpSpPr>
          <p:cNvPr id="5" name="Group 5"/>
          <p:cNvGrpSpPr/>
          <p:nvPr/>
        </p:nvGrpSpPr>
        <p:grpSpPr>
          <a:xfrm rot="0">
            <a:off x="-6025622" y="-175555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sp>
        <p:nvSpPr>
          <p:cNvPr id="8" name="TextBox 8"/>
          <p:cNvSpPr txBox="1"/>
          <p:nvPr/>
        </p:nvSpPr>
        <p:spPr>
          <a:xfrm>
            <a:off x="1028700" y="3399437"/>
            <a:ext cx="6033363" cy="1887220"/>
          </a:xfrm>
          <a:prstGeom prst="rect">
            <a:avLst/>
          </a:prstGeom>
        </p:spPr>
        <p:txBody>
          <a:bodyPr lIns="0" tIns="0" rIns="0" bIns="0" rtlCol="0" anchor="t">
            <a:spAutoFit/>
          </a:bodyPr>
          <a:p>
            <a:pPr marL="0" lvl="0" indent="0" algn="l">
              <a:lnSpc>
                <a:spcPts val="7360"/>
              </a:lnSpc>
              <a:spcBef>
                <a:spcPct val="0"/>
              </a:spcBef>
            </a:pPr>
            <a:r>
              <a:rPr lang="en-US" sz="4680" b="1"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Biến trong Shell Script</a:t>
            </a:r>
            <a:endParaRPr lang="en-US" sz="4680" b="1"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11" name="TextBox 11"/>
          <p:cNvSpPr txBox="1"/>
          <p:nvPr/>
        </p:nvSpPr>
        <p:spPr>
          <a:xfrm>
            <a:off x="10162447" y="1825672"/>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1. Đặt tên biến</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01</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stretch>
              <a:fillRect/>
            </a:stretch>
          </a:blipFill>
          <a:ln cap="sq">
            <a:noFill/>
            <a:prstDash val="solid"/>
            <a:miter/>
          </a:ln>
        </p:spPr>
      </p:sp>
      <p:sp>
        <p:nvSpPr>
          <p:cNvPr id="14" name="TextBox 14"/>
          <p:cNvSpPr txBox="1"/>
          <p:nvPr/>
        </p:nvSpPr>
        <p:spPr>
          <a:xfrm>
            <a:off x="10688346" y="3599072"/>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2. Gán giá trị cho biến</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9289058" y="3814603"/>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02</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1"/>
            <a:stretch>
              <a:fillRect/>
            </a:stretch>
          </a:blipFill>
          <a:ln cap="sq">
            <a:noFill/>
            <a:prstDash val="solid"/>
            <a:miter/>
          </a:ln>
        </p:spPr>
      </p:sp>
      <p:sp>
        <p:nvSpPr>
          <p:cNvPr id="17" name="TextBox 17"/>
          <p:cNvSpPr txBox="1"/>
          <p:nvPr/>
        </p:nvSpPr>
        <p:spPr>
          <a:xfrm>
            <a:off x="10688346" y="5375752"/>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3. Truy xuất giá trị của biến</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8" name="TextBox 18"/>
          <p:cNvSpPr txBox="1"/>
          <p:nvPr/>
        </p:nvSpPr>
        <p:spPr>
          <a:xfrm>
            <a:off x="9289058" y="5591284"/>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03</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20" name="TextBox 20"/>
          <p:cNvSpPr txBox="1"/>
          <p:nvPr/>
        </p:nvSpPr>
        <p:spPr>
          <a:xfrm>
            <a:off x="10286907" y="7847758"/>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4. Biến chỉ đọc (giống hằng số)</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8763159" y="7367965"/>
            <a:ext cx="1134140" cy="801632"/>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04</a:t>
            </a:r>
            <a:endPar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22" name="Group 22"/>
          <p:cNvGrpSpPr/>
          <p:nvPr/>
        </p:nvGrpSpPr>
        <p:grpSpPr>
          <a:xfrm rot="0">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25" name="Group 25"/>
          <p:cNvGrpSpPr/>
          <p:nvPr/>
        </p:nvGrpSpPr>
        <p:grpSpPr>
          <a:xfrm rot="0">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28" name="Group 28"/>
          <p:cNvGrpSpPr/>
          <p:nvPr/>
        </p:nvGrpSpPr>
        <p:grpSpPr>
          <a:xfrm rot="0">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p>
              <a:pPr algn="ctr">
                <a:lnSpc>
                  <a:spcPts val="3640"/>
                </a:lnSpc>
              </a:pPr>
            </a:p>
          </p:txBody>
        </p:sp>
      </p:grpSp>
      <p:grpSp>
        <p:nvGrpSpPr>
          <p:cNvPr id="31" name="Group 31"/>
          <p:cNvGrpSpPr/>
          <p:nvPr/>
        </p:nvGrpSpPr>
        <p:grpSpPr>
          <a:xfrm rot="0">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p>
              <a:pPr algn="ctr">
                <a:lnSpc>
                  <a:spcPts val="3640"/>
                </a:lnSpc>
              </a:pPr>
            </a:p>
          </p:txBody>
        </p:sp>
      </p:grpSp>
      <p:sp>
        <p:nvSpPr>
          <p:cNvPr id="9" name="TextBox 11"/>
          <p:cNvSpPr txBox="1"/>
          <p:nvPr/>
        </p:nvSpPr>
        <p:spPr>
          <a:xfrm>
            <a:off x="914307" y="5829347"/>
            <a:ext cx="5768345" cy="2559685"/>
          </a:xfrm>
          <a:prstGeom prst="rect">
            <a:avLst/>
          </a:prstGeom>
        </p:spPr>
        <p:txBody>
          <a:bodyPr lIns="0" tIns="0" rIns="0" bIns="0" rtlCol="0" anchor="t">
            <a:spAutoFit/>
          </a:bodyPr>
          <a:p>
            <a:pPr algn="l">
              <a:lnSpc>
                <a:spcPts val="2495"/>
              </a:lnSpc>
            </a:pPr>
            <a:r>
              <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rPr>
              <a:t>Biến là một định danh dùng đẻ lưu trữ dữ liệu, nó có thể lưu trữ các loại dữ liệu như dạng số, dạng chuỗi (văn bản), tên thư mục, tên file, thiết bị, hoặc một kiểu dữ liệu bất kì.</a:t>
            </a:r>
            <a:endPar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endParaRPr>
          </a:p>
          <a:p>
            <a:pPr algn="l">
              <a:lnSpc>
                <a:spcPts val="2495"/>
              </a:lnSpc>
            </a:pPr>
            <a:r>
              <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rPr>
              <a:t>Nói rõ hơn thì một biến được xem như là một con trỏ và trỏ đến một ô nhớ lưu trữ dữ liệu. Shell cho phép chúng ta tạo biến, gán giá trị, thậm chí là có thể xóa biến.</a:t>
            </a:r>
            <a:endParaRPr lang="en-US" sz="1780" u="none" strike="noStrike" spc="-35">
              <a:solidFill>
                <a:schemeClr val="bg1"/>
              </a:solidFill>
              <a:latin typeface="Poppins" panose="00000500000000000000"/>
              <a:ea typeface="Poppins" panose="00000500000000000000"/>
              <a:cs typeface="Poppins" panose="00000500000000000000"/>
              <a:sym typeface="Poppins" panose="00000500000000000000"/>
            </a:endParaRPr>
          </a:p>
        </p:txBody>
      </p:sp>
      <p:sp>
        <p:nvSpPr>
          <p:cNvPr id="35" name="Freeform 19"/>
          <p:cNvSpPr/>
          <p:nvPr/>
        </p:nvSpPr>
        <p:spPr>
          <a:xfrm>
            <a:off x="7979291" y="8724798"/>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1"/>
            <a:stretch>
              <a:fillRect/>
            </a:stretch>
          </a:blipFill>
          <a:ln cap="sq">
            <a:noFill/>
            <a:prstDash val="solid"/>
            <a:miter/>
          </a:ln>
        </p:spPr>
      </p:sp>
      <p:sp>
        <p:nvSpPr>
          <p:cNvPr id="36" name="TextBox 21"/>
          <p:cNvSpPr txBox="1"/>
          <p:nvPr/>
        </p:nvSpPr>
        <p:spPr>
          <a:xfrm>
            <a:off x="8124349" y="8998010"/>
            <a:ext cx="1134140" cy="858520"/>
          </a:xfrm>
          <a:prstGeom prst="rect">
            <a:avLst/>
          </a:prstGeom>
        </p:spPr>
        <p:txBody>
          <a:bodyPr lIns="0" tIns="0" rIns="0" bIns="0" rtlCol="0" anchor="t">
            <a:spAutoFit/>
          </a:bodyPr>
          <a:p>
            <a:pPr marL="0" lvl="0" indent="0" algn="ctr">
              <a:lnSpc>
                <a:spcPts val="6695"/>
              </a:lnSpc>
              <a:spcBef>
                <a:spcPct val="0"/>
              </a:spcBef>
            </a:pPr>
            <a:r>
              <a:rPr 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0</a:t>
            </a:r>
            <a:r>
              <a:rPr lang="vi-VN" alt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5</a:t>
            </a:r>
            <a:endParaRPr lang="vi-VN" altLang="en-US" sz="4785">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39" name="TextBox 20"/>
          <p:cNvSpPr txBox="1"/>
          <p:nvPr/>
        </p:nvSpPr>
        <p:spPr>
          <a:xfrm>
            <a:off x="10134507" y="9272698"/>
            <a:ext cx="5768345" cy="319405"/>
          </a:xfrm>
          <a:prstGeom prst="rect">
            <a:avLst/>
          </a:prstGeom>
        </p:spPr>
        <p:txBody>
          <a:bodyPr lIns="0" tIns="0" rIns="0" bIns="0" rtlCol="0" anchor="t">
            <a:spAutoFit/>
          </a:bodyPr>
          <a:p>
            <a:pPr algn="l">
              <a:lnSpc>
                <a:spcPts val="2495"/>
              </a:lnSpc>
            </a:pPr>
            <a:r>
              <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rPr>
              <a:t>5. Xóa biến</a:t>
            </a:r>
            <a:endParaRPr lang="en-US" sz="1780" u="none" strike="noStrike" spc="-35">
              <a:solidFill>
                <a:srgbClr val="145DA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572711" y="2329295"/>
            <a:ext cx="10287000" cy="5704609"/>
          </a:xfrm>
          <a:custGeom>
            <a:avLst/>
            <a:gdLst/>
            <a:ahLst/>
            <a:cxnLst/>
            <a:rect l="l" t="t" r="r" b="b"/>
            <a:pathLst>
              <a:path w="10287000" h="5704609">
                <a:moveTo>
                  <a:pt x="0" y="0"/>
                </a:moveTo>
                <a:lnTo>
                  <a:pt x="10287000" y="0"/>
                </a:lnTo>
                <a:lnTo>
                  <a:pt x="10287000" y="5704610"/>
                </a:lnTo>
                <a:lnTo>
                  <a:pt x="0" y="570461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4" name="Group 4"/>
          <p:cNvGrpSpPr/>
          <p:nvPr/>
        </p:nvGrpSpPr>
        <p:grpSpPr>
          <a:xfrm rot="0">
            <a:off x="-441494" y="-436066"/>
            <a:ext cx="6382202" cy="10956964"/>
            <a:chOff x="0" y="0"/>
            <a:chExt cx="1680909" cy="2885785"/>
          </a:xfrm>
        </p:grpSpPr>
        <p:sp>
          <p:nvSpPr>
            <p:cNvPr id="5" name="Freeform 5"/>
            <p:cNvSpPr/>
            <p:nvPr/>
          </p:nvSpPr>
          <p:spPr>
            <a:xfrm>
              <a:off x="0" y="0"/>
              <a:ext cx="1680909" cy="2885785"/>
            </a:xfrm>
            <a:custGeom>
              <a:avLst/>
              <a:gdLst/>
              <a:ahLst/>
              <a:cxnLst/>
              <a:rect l="l" t="t" r="r" b="b"/>
              <a:pathLst>
                <a:path w="1680909" h="2885785">
                  <a:moveTo>
                    <a:pt x="0" y="0"/>
                  </a:moveTo>
                  <a:lnTo>
                    <a:pt x="1680909" y="0"/>
                  </a:lnTo>
                  <a:lnTo>
                    <a:pt x="1680909" y="2885785"/>
                  </a:lnTo>
                  <a:lnTo>
                    <a:pt x="0" y="2885785"/>
                  </a:lnTo>
                  <a:close/>
                </a:path>
              </a:pathLst>
            </a:custGeom>
            <a:solidFill>
              <a:srgbClr val="08377C"/>
            </a:solidFill>
            <a:ln cap="sq">
              <a:noFill/>
              <a:prstDash val="solid"/>
              <a:miter/>
            </a:ln>
          </p:spPr>
        </p:sp>
        <p:sp>
          <p:nvSpPr>
            <p:cNvPr id="6" name="TextBox 6"/>
            <p:cNvSpPr txBox="1"/>
            <p:nvPr/>
          </p:nvSpPr>
          <p:spPr>
            <a:xfrm>
              <a:off x="0" y="-47625"/>
              <a:ext cx="1680909" cy="2933410"/>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533688" y="523875"/>
            <a:ext cx="8972996" cy="5858768"/>
            <a:chOff x="0" y="0"/>
            <a:chExt cx="2363258" cy="1543050"/>
          </a:xfrm>
        </p:grpSpPr>
        <p:sp>
          <p:nvSpPr>
            <p:cNvPr id="8" name="Freeform 8"/>
            <p:cNvSpPr/>
            <p:nvPr/>
          </p:nvSpPr>
          <p:spPr>
            <a:xfrm>
              <a:off x="0" y="0"/>
              <a:ext cx="2363258" cy="1543050"/>
            </a:xfrm>
            <a:custGeom>
              <a:avLst/>
              <a:gdLst/>
              <a:ahLst/>
              <a:cxnLst/>
              <a:rect l="l" t="t" r="r" b="b"/>
              <a:pathLst>
                <a:path w="2363258" h="1543050">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FFFFFF"/>
            </a:solidFill>
          </p:spPr>
        </p:sp>
        <p:sp>
          <p:nvSpPr>
            <p:cNvPr id="9" name="TextBox 9"/>
            <p:cNvSpPr txBox="1"/>
            <p:nvPr/>
          </p:nvSpPr>
          <p:spPr>
            <a:xfrm>
              <a:off x="0" y="-47625"/>
              <a:ext cx="2363258" cy="1590675"/>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sp>
        <p:nvSpPr>
          <p:cNvPr id="10" name="Freeform 10"/>
          <p:cNvSpPr/>
          <p:nvPr/>
        </p:nvSpPr>
        <p:spPr>
          <a:xfrm rot="-10800000">
            <a:off x="2644606" y="7954268"/>
            <a:ext cx="9283968" cy="1101375"/>
          </a:xfrm>
          <a:custGeom>
            <a:avLst/>
            <a:gdLst/>
            <a:ahLst/>
            <a:cxnLst/>
            <a:rect l="l" t="t" r="r" b="b"/>
            <a:pathLst>
              <a:path w="9283968" h="1101375">
                <a:moveTo>
                  <a:pt x="0" y="0"/>
                </a:moveTo>
                <a:lnTo>
                  <a:pt x="9283968" y="0"/>
                </a:lnTo>
                <a:lnTo>
                  <a:pt x="9283968" y="1101375"/>
                </a:lnTo>
                <a:lnTo>
                  <a:pt x="0" y="1101375"/>
                </a:lnTo>
                <a:lnTo>
                  <a:pt x="0" y="0"/>
                </a:lnTo>
                <a:close/>
              </a:path>
            </a:pathLst>
          </a:custGeom>
          <a:blipFill>
            <a:blip r:embed="rId3">
              <a:alphaModFix amt="89000"/>
            </a:blip>
            <a:stretch>
              <a:fillRect b="-142346"/>
            </a:stretch>
          </a:blipFill>
        </p:spPr>
      </p:sp>
      <p:sp>
        <p:nvSpPr>
          <p:cNvPr id="12" name="TextBox 12"/>
          <p:cNvSpPr txBox="1"/>
          <p:nvPr/>
        </p:nvSpPr>
        <p:spPr>
          <a:xfrm>
            <a:off x="1904931" y="1227881"/>
            <a:ext cx="5985860" cy="943610"/>
          </a:xfrm>
          <a:prstGeom prst="rect">
            <a:avLst/>
          </a:prstGeom>
        </p:spPr>
        <p:txBody>
          <a:bodyPr lIns="0" tIns="0" rIns="0" bIns="0" rtlCol="0" anchor="t">
            <a:spAutoFit/>
          </a:bodyPr>
          <a:lstStyle/>
          <a:p>
            <a:pPr marL="0" lvl="0" indent="0" algn="l">
              <a:lnSpc>
                <a:spcPts val="7360"/>
              </a:lnSpc>
              <a:spcBef>
                <a:spcPct val="0"/>
              </a:spcBef>
            </a:pPr>
            <a:r>
              <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1. Đặt tên biến</a:t>
            </a:r>
            <a:endPar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3" name="TextBox 13"/>
          <p:cNvSpPr txBox="1"/>
          <p:nvPr/>
        </p:nvSpPr>
        <p:spPr>
          <a:xfrm>
            <a:off x="1066800" y="2476500"/>
            <a:ext cx="7472680" cy="2926080"/>
          </a:xfrm>
          <a:prstGeom prst="rect">
            <a:avLst/>
          </a:prstGeom>
        </p:spPr>
        <p:txBody>
          <a:bodyPr wrap="square" lIns="0" tIns="0" rIns="0" bIns="0" rtlCol="0" anchor="t">
            <a:spAutoFit/>
          </a:bodyPr>
          <a:lstStyle/>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Cũng như các ngôn ngữ lập trình phổ biến, tên biến bắt buộc phải đặt theo chuẩn mà Shell đưa ra.</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Tên biến chỉ chứa các ký tự từ a-z, các số từ 0-9 và ký tự gạch dưới _. Bạn có thể dùng chữ in hoa hoặc in thường, tuy nhiên người ta quy ước nên đặt chữ in hoa vì nó là chuẩn chung. Dưới đây là một vài tên biến hợp lệ và không hợp lệ.</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p:txBody>
      </p:sp>
      <p:grpSp>
        <p:nvGrpSpPr>
          <p:cNvPr id="14" name="Group 7"/>
          <p:cNvGrpSpPr/>
          <p:nvPr/>
        </p:nvGrpSpPr>
        <p:grpSpPr>
          <a:xfrm rot="0">
            <a:off x="15575684" y="-175183"/>
            <a:ext cx="3735531" cy="3735531"/>
            <a:chOff x="0" y="0"/>
            <a:chExt cx="812800" cy="812800"/>
          </a:xfrm>
        </p:grpSpPr>
        <p:sp>
          <p:nvSpPr>
            <p:cNvPr id="15"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6" name="TextBox 9"/>
            <p:cNvSpPr txBox="1"/>
            <p:nvPr/>
          </p:nvSpPr>
          <p:spPr>
            <a:xfrm>
              <a:off x="76200" y="38100"/>
              <a:ext cx="660400" cy="698500"/>
            </a:xfrm>
            <a:prstGeom prst="rect">
              <a:avLst/>
            </a:prstGeom>
          </p:spPr>
          <p:txBody>
            <a:bodyPr lIns="50800" tIns="50800" rIns="50800" bIns="50800" rtlCol="0" anchor="ctr"/>
            <a:p>
              <a:pPr algn="ctr">
                <a:lnSpc>
                  <a:spcPts val="2660"/>
                </a:lnSpc>
                <a:spcBef>
                  <a:spcPct val="0"/>
                </a:spcBef>
              </a:pPr>
            </a:p>
          </p:txBody>
        </p:sp>
      </p:grpSp>
      <p:pic>
        <p:nvPicPr>
          <p:cNvPr id="18" name="Picture 17"/>
          <p:cNvPicPr>
            <a:picLocks noChangeAspect="1"/>
          </p:cNvPicPr>
          <p:nvPr/>
        </p:nvPicPr>
        <p:blipFill>
          <a:blip r:embed="rId4"/>
          <a:srcRect r="48821"/>
          <a:stretch>
            <a:fillRect/>
          </a:stretch>
        </p:blipFill>
        <p:spPr>
          <a:xfrm>
            <a:off x="8229600" y="6210300"/>
            <a:ext cx="5334000" cy="3160395"/>
          </a:xfrm>
          <a:prstGeom prst="rect">
            <a:avLst/>
          </a:prstGeom>
        </p:spPr>
      </p:pic>
      <p:pic>
        <p:nvPicPr>
          <p:cNvPr id="19" name="Picture 18"/>
          <p:cNvPicPr>
            <a:picLocks noChangeAspect="1"/>
          </p:cNvPicPr>
          <p:nvPr/>
        </p:nvPicPr>
        <p:blipFill>
          <a:blip r:embed="rId5"/>
          <a:stretch>
            <a:fillRect/>
          </a:stretch>
        </p:blipFill>
        <p:spPr>
          <a:xfrm>
            <a:off x="2286000" y="6055360"/>
            <a:ext cx="5860415" cy="3470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496511" y="2291195"/>
            <a:ext cx="10287000" cy="5704609"/>
          </a:xfrm>
          <a:custGeom>
            <a:avLst/>
            <a:gdLst/>
            <a:ahLst/>
            <a:cxnLst/>
            <a:rect l="l" t="t" r="r" b="b"/>
            <a:pathLst>
              <a:path w="10287000" h="5704609">
                <a:moveTo>
                  <a:pt x="0" y="0"/>
                </a:moveTo>
                <a:lnTo>
                  <a:pt x="10287000" y="0"/>
                </a:lnTo>
                <a:lnTo>
                  <a:pt x="10287000" y="5704610"/>
                </a:lnTo>
                <a:lnTo>
                  <a:pt x="0" y="570461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grpSp>
        <p:nvGrpSpPr>
          <p:cNvPr id="4" name="Group 4"/>
          <p:cNvGrpSpPr/>
          <p:nvPr/>
        </p:nvGrpSpPr>
        <p:grpSpPr>
          <a:xfrm rot="0">
            <a:off x="-457369" y="-390981"/>
            <a:ext cx="6382202" cy="10956964"/>
            <a:chOff x="0" y="0"/>
            <a:chExt cx="1680909" cy="2885785"/>
          </a:xfrm>
        </p:grpSpPr>
        <p:sp>
          <p:nvSpPr>
            <p:cNvPr id="5" name="Freeform 5"/>
            <p:cNvSpPr/>
            <p:nvPr/>
          </p:nvSpPr>
          <p:spPr>
            <a:xfrm>
              <a:off x="0" y="0"/>
              <a:ext cx="1680909" cy="2885785"/>
            </a:xfrm>
            <a:custGeom>
              <a:avLst/>
              <a:gdLst/>
              <a:ahLst/>
              <a:cxnLst/>
              <a:rect l="l" t="t" r="r" b="b"/>
              <a:pathLst>
                <a:path w="1680909" h="2885785">
                  <a:moveTo>
                    <a:pt x="0" y="0"/>
                  </a:moveTo>
                  <a:lnTo>
                    <a:pt x="1680909" y="0"/>
                  </a:lnTo>
                  <a:lnTo>
                    <a:pt x="1680909" y="2885785"/>
                  </a:lnTo>
                  <a:lnTo>
                    <a:pt x="0" y="2885785"/>
                  </a:lnTo>
                  <a:close/>
                </a:path>
              </a:pathLst>
            </a:custGeom>
            <a:solidFill>
              <a:srgbClr val="08377C"/>
            </a:solidFill>
            <a:ln cap="sq">
              <a:noFill/>
              <a:prstDash val="solid"/>
              <a:miter/>
            </a:ln>
          </p:spPr>
        </p:sp>
        <p:sp>
          <p:nvSpPr>
            <p:cNvPr id="6" name="TextBox 6"/>
            <p:cNvSpPr txBox="1"/>
            <p:nvPr/>
          </p:nvSpPr>
          <p:spPr>
            <a:xfrm>
              <a:off x="0" y="-47625"/>
              <a:ext cx="1680909" cy="2933410"/>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grpSp>
        <p:nvGrpSpPr>
          <p:cNvPr id="7" name="Group 7"/>
          <p:cNvGrpSpPr/>
          <p:nvPr/>
        </p:nvGrpSpPr>
        <p:grpSpPr>
          <a:xfrm rot="0">
            <a:off x="2209800" y="2171700"/>
            <a:ext cx="12278360" cy="6961505"/>
            <a:chOff x="0" y="0"/>
            <a:chExt cx="2363258" cy="1543050"/>
          </a:xfrm>
        </p:grpSpPr>
        <p:sp>
          <p:nvSpPr>
            <p:cNvPr id="8" name="Freeform 8"/>
            <p:cNvSpPr/>
            <p:nvPr/>
          </p:nvSpPr>
          <p:spPr>
            <a:xfrm>
              <a:off x="0" y="0"/>
              <a:ext cx="2363258" cy="1543050"/>
            </a:xfrm>
            <a:custGeom>
              <a:avLst/>
              <a:gdLst/>
              <a:ahLst/>
              <a:cxnLst/>
              <a:rect l="l" t="t" r="r" b="b"/>
              <a:pathLst>
                <a:path w="2363258" h="1543050">
                  <a:moveTo>
                    <a:pt x="13805" y="0"/>
                  </a:moveTo>
                  <a:lnTo>
                    <a:pt x="2349453" y="0"/>
                  </a:lnTo>
                  <a:cubicBezTo>
                    <a:pt x="2353115" y="0"/>
                    <a:pt x="2356626" y="1454"/>
                    <a:pt x="2359215" y="4043"/>
                  </a:cubicBezTo>
                  <a:cubicBezTo>
                    <a:pt x="2361804" y="6632"/>
                    <a:pt x="2363258" y="10144"/>
                    <a:pt x="2363258" y="13805"/>
                  </a:cubicBezTo>
                  <a:lnTo>
                    <a:pt x="2363258" y="1529245"/>
                  </a:lnTo>
                  <a:cubicBezTo>
                    <a:pt x="2363258" y="1536869"/>
                    <a:pt x="2357078" y="1543050"/>
                    <a:pt x="2349453" y="1543050"/>
                  </a:cubicBezTo>
                  <a:lnTo>
                    <a:pt x="13805" y="1543050"/>
                  </a:lnTo>
                  <a:cubicBezTo>
                    <a:pt x="6181" y="1543050"/>
                    <a:pt x="0" y="1536869"/>
                    <a:pt x="0" y="1529245"/>
                  </a:cubicBezTo>
                  <a:lnTo>
                    <a:pt x="0" y="13805"/>
                  </a:lnTo>
                  <a:cubicBezTo>
                    <a:pt x="0" y="6181"/>
                    <a:pt x="6181" y="0"/>
                    <a:pt x="13805" y="0"/>
                  </a:cubicBezTo>
                  <a:close/>
                </a:path>
              </a:pathLst>
            </a:custGeom>
            <a:solidFill>
              <a:srgbClr val="FFFFFF"/>
            </a:solidFill>
          </p:spPr>
        </p:sp>
        <p:sp>
          <p:nvSpPr>
            <p:cNvPr id="9" name="TextBox 9"/>
            <p:cNvSpPr txBox="1"/>
            <p:nvPr/>
          </p:nvSpPr>
          <p:spPr>
            <a:xfrm>
              <a:off x="0" y="-47625"/>
              <a:ext cx="2363258" cy="1590675"/>
            </a:xfrm>
            <a:prstGeom prst="rect">
              <a:avLst/>
            </a:prstGeom>
          </p:spPr>
          <p:txBody>
            <a:bodyPr lIns="50800" tIns="50800" rIns="50800" bIns="50800" rtlCol="0" anchor="ctr"/>
            <a:lstStyle/>
            <a:p>
              <a:pPr algn="ctr">
                <a:lnSpc>
                  <a:spcPts val="2660"/>
                </a:lnSpc>
              </a:pPr>
              <a:endParaRPr>
                <a:latin typeface="Times New Roman" panose="02020603050405020304" charset="0"/>
                <a:cs typeface="Times New Roman" panose="02020603050405020304" charset="0"/>
              </a:endParaRPr>
            </a:p>
          </p:txBody>
        </p:sp>
      </p:grpSp>
      <p:sp>
        <p:nvSpPr>
          <p:cNvPr id="10" name="Freeform 10"/>
          <p:cNvSpPr/>
          <p:nvPr/>
        </p:nvSpPr>
        <p:spPr>
          <a:xfrm rot="-10800000">
            <a:off x="2568406" y="8039358"/>
            <a:ext cx="9283968" cy="1101375"/>
          </a:xfrm>
          <a:custGeom>
            <a:avLst/>
            <a:gdLst/>
            <a:ahLst/>
            <a:cxnLst/>
            <a:rect l="l" t="t" r="r" b="b"/>
            <a:pathLst>
              <a:path w="9283968" h="1101375">
                <a:moveTo>
                  <a:pt x="0" y="0"/>
                </a:moveTo>
                <a:lnTo>
                  <a:pt x="9283968" y="0"/>
                </a:lnTo>
                <a:lnTo>
                  <a:pt x="9283968" y="1101375"/>
                </a:lnTo>
                <a:lnTo>
                  <a:pt x="0" y="1101375"/>
                </a:lnTo>
                <a:lnTo>
                  <a:pt x="0" y="0"/>
                </a:lnTo>
                <a:close/>
              </a:path>
            </a:pathLst>
          </a:custGeom>
          <a:blipFill>
            <a:blip r:embed="rId3">
              <a:alphaModFix amt="89000"/>
            </a:blip>
            <a:stretch>
              <a:fillRect b="-142346"/>
            </a:stretch>
          </a:blipFill>
        </p:spPr>
      </p:sp>
      <p:sp>
        <p:nvSpPr>
          <p:cNvPr id="12" name="TextBox 12"/>
          <p:cNvSpPr txBox="1"/>
          <p:nvPr/>
        </p:nvSpPr>
        <p:spPr>
          <a:xfrm>
            <a:off x="3787775" y="2968625"/>
            <a:ext cx="10798175" cy="943610"/>
          </a:xfrm>
          <a:prstGeom prst="rect">
            <a:avLst/>
          </a:prstGeom>
        </p:spPr>
        <p:txBody>
          <a:bodyPr wrap="square" lIns="0" tIns="0" rIns="0" bIns="0" rtlCol="0" anchor="t">
            <a:spAutoFit/>
          </a:bodyPr>
          <a:lstStyle/>
          <a:p>
            <a:pPr marL="0" lvl="0" indent="0" algn="l">
              <a:lnSpc>
                <a:spcPts val="7360"/>
              </a:lnSpc>
              <a:spcBef>
                <a:spcPct val="0"/>
              </a:spcBef>
            </a:pPr>
            <a:r>
              <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3. Truy xuất giá trị của biến</a:t>
            </a:r>
            <a:endPar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3" name="TextBox 13"/>
          <p:cNvSpPr txBox="1"/>
          <p:nvPr/>
        </p:nvSpPr>
        <p:spPr>
          <a:xfrm>
            <a:off x="2514600" y="4076700"/>
            <a:ext cx="8328025" cy="1992630"/>
          </a:xfrm>
          <a:prstGeom prst="rect">
            <a:avLst/>
          </a:prstGeom>
        </p:spPr>
        <p:txBody>
          <a:bodyPr lIns="0" tIns="0" rIns="0" bIns="0" rtlCol="0" anchor="t">
            <a:noAutofit/>
          </a:bodyPr>
          <a:lstStyle/>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Khi bạn muốn truy xuất đến một biến thì phải dùng ký tự đô la $ đặt trước biến đó. Như ví dụ dưới đây mình đã in ra giá trị của biến NAME.</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p:txBody>
      </p:sp>
      <p:grpSp>
        <p:nvGrpSpPr>
          <p:cNvPr id="34" name="Group 34"/>
          <p:cNvGrpSpPr/>
          <p:nvPr/>
        </p:nvGrpSpPr>
        <p:grpSpPr>
          <a:xfrm rot="0">
            <a:off x="15829033" y="-1509558"/>
            <a:ext cx="3957167" cy="395716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p>
              <a:pPr marL="0" lvl="0" indent="0" algn="ctr">
                <a:lnSpc>
                  <a:spcPts val="3080"/>
                </a:lnSpc>
                <a:spcBef>
                  <a:spcPct val="0"/>
                </a:spcBef>
              </a:pPr>
            </a:p>
          </p:txBody>
        </p:sp>
      </p:grpSp>
      <p:pic>
        <p:nvPicPr>
          <p:cNvPr id="1067628652" name="Picture 1" descr="A screenshot of a computer&#10;&#10;Description automatically generated"/>
          <p:cNvPicPr>
            <a:picLocks noChangeAspect="1"/>
          </p:cNvPicPr>
          <p:nvPr/>
        </p:nvPicPr>
        <p:blipFill>
          <a:blip r:embed="rId4"/>
          <a:srcRect l="319" t="9243" r="59330" b="71500"/>
          <a:stretch>
            <a:fillRect/>
          </a:stretch>
        </p:blipFill>
        <p:spPr>
          <a:xfrm>
            <a:off x="11430000" y="3924300"/>
            <a:ext cx="6541770" cy="1939290"/>
          </a:xfrm>
          <a:prstGeom prst="rect">
            <a:avLst/>
          </a:prstGeom>
          <a:ln>
            <a:noFill/>
          </a:ln>
        </p:spPr>
      </p:pic>
      <p:pic>
        <p:nvPicPr>
          <p:cNvPr id="969647248" name="Picture 1"/>
          <p:cNvPicPr>
            <a:picLocks noChangeAspect="1"/>
          </p:cNvPicPr>
          <p:nvPr/>
        </p:nvPicPr>
        <p:blipFill>
          <a:blip r:embed="rId5"/>
          <a:stretch>
            <a:fillRect/>
          </a:stretch>
        </p:blipFill>
        <p:spPr>
          <a:xfrm>
            <a:off x="7467600" y="7048500"/>
            <a:ext cx="9336405" cy="972185"/>
          </a:xfrm>
          <a:prstGeom prst="rect">
            <a:avLst/>
          </a:prstGeom>
        </p:spPr>
      </p:pic>
      <p:sp>
        <p:nvSpPr>
          <p:cNvPr id="2" name="TextBox 13"/>
          <p:cNvSpPr txBox="1"/>
          <p:nvPr/>
        </p:nvSpPr>
        <p:spPr>
          <a:xfrm>
            <a:off x="2971800" y="7599045"/>
            <a:ext cx="4592320" cy="1031240"/>
          </a:xfrm>
          <a:prstGeom prst="rect">
            <a:avLst/>
          </a:prstGeom>
        </p:spPr>
        <p:txBody>
          <a:bodyPr lIns="0" tIns="0" rIns="0" bIns="0" rtlCol="0" anchor="t">
            <a:noAutofit/>
          </a:bodyPr>
          <a:p>
            <a:pPr marL="0" lvl="0" indent="0" algn="l">
              <a:lnSpc>
                <a:spcPts val="3260"/>
              </a:lnSpc>
              <a:spcBef>
                <a:spcPct val="0"/>
              </a:spcBef>
            </a:pPr>
            <a:r>
              <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Kết quả sẽ in ra chuỗi sau:</a:t>
            </a:r>
            <a:endParaRPr lang="en-US" sz="2330" u="none" strike="noStrike" spc="104">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441960" y="7505700"/>
            <a:ext cx="10988040" cy="5370195"/>
          </a:xfrm>
          <a:prstGeom prst="rect">
            <a:avLst/>
          </a:prstGeom>
        </p:spPr>
        <p:txBody>
          <a:bodyPr lIns="0" tIns="0" rIns="0" bIns="0" rtlCol="0" anchor="t">
            <a:noAutofit/>
          </a:bodyPr>
          <a:lstStyle/>
          <a:p>
            <a:pPr algn="l">
              <a:lnSpc>
                <a:spcPts val="1955"/>
              </a:lnSpc>
              <a:spcBef>
                <a:spcPct val="0"/>
              </a:spcBef>
            </a:pP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a:p>
            <a:pPr algn="l">
              <a:lnSpc>
                <a:spcPts val="1955"/>
              </a:lnSpc>
              <a:spcBef>
                <a:spcPct val="0"/>
              </a:spcBef>
            </a:pPr>
            <a:r>
              <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rPr>
              <a:t>Nếu bạn cố tình thay đổi giá trị của biến thì lập tức nhận </a:t>
            </a: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a:p>
            <a:pPr algn="l">
              <a:lnSpc>
                <a:spcPts val="1955"/>
              </a:lnSpc>
              <a:spcBef>
                <a:spcPct val="0"/>
              </a:spcBef>
            </a:pP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a:p>
            <a:pPr algn="l">
              <a:lnSpc>
                <a:spcPts val="1955"/>
              </a:lnSpc>
              <a:spcBef>
                <a:spcPct val="0"/>
              </a:spcBef>
            </a:pPr>
            <a:r>
              <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rPr>
              <a:t>được thông báo lỗi "/bin/sh: DOMAIN: This variable is</a:t>
            </a: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a:p>
            <a:pPr algn="l">
              <a:lnSpc>
                <a:spcPts val="1955"/>
              </a:lnSpc>
              <a:spcBef>
                <a:spcPct val="0"/>
              </a:spcBef>
            </a:pP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a:p>
            <a:pPr algn="l">
              <a:lnSpc>
                <a:spcPts val="1955"/>
              </a:lnSpc>
              <a:spcBef>
                <a:spcPct val="0"/>
              </a:spcBef>
            </a:pPr>
            <a:r>
              <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rPr>
              <a:t> read only.".</a:t>
            </a:r>
            <a:endParaRPr lang="en-US" sz="3600">
              <a:solidFill>
                <a:srgbClr val="010101"/>
              </a:solidFill>
              <a:latin typeface="Times New Roman" panose="02020603050405020304" charset="0"/>
              <a:ea typeface="Montserrat" panose="00000500000000000000"/>
              <a:cs typeface="Times New Roman" panose="02020603050405020304" charset="0"/>
              <a:sym typeface="Montserrat" panose="00000500000000000000"/>
            </a:endParaRPr>
          </a:p>
        </p:txBody>
      </p:sp>
      <p:sp>
        <p:nvSpPr>
          <p:cNvPr id="15" name="TextBox 15"/>
          <p:cNvSpPr txBox="1"/>
          <p:nvPr/>
        </p:nvSpPr>
        <p:spPr>
          <a:xfrm>
            <a:off x="2091055" y="764540"/>
            <a:ext cx="9254490" cy="2532380"/>
          </a:xfrm>
          <a:prstGeom prst="rect">
            <a:avLst/>
          </a:prstGeom>
        </p:spPr>
        <p:txBody>
          <a:bodyPr wrap="square" lIns="0" tIns="0" rIns="0" bIns="0" rtlCol="0" anchor="t">
            <a:spAutoFit/>
          </a:bodyPr>
          <a:lstStyle/>
          <a:p>
            <a:pPr marL="0" lvl="0" indent="0" algn="l">
              <a:lnSpc>
                <a:spcPts val="9875"/>
              </a:lnSpc>
              <a:spcBef>
                <a:spcPct val="0"/>
              </a:spcBef>
            </a:pPr>
            <a:r>
              <a:rPr lang="en-US" sz="8225" b="1" u="none" strike="noStrike" spc="296">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4. Biến chỉ đọc (giống hằng số)</a:t>
            </a:r>
            <a:endParaRPr lang="en-US" sz="8225" b="1" u="none" strike="noStrike" spc="296">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6" name="Freeform 16"/>
          <p:cNvSpPr/>
          <p:nvPr/>
        </p:nvSpPr>
        <p:spPr>
          <a:xfrm rot="5400000">
            <a:off x="8171898" y="-899719"/>
            <a:ext cx="14626818" cy="8111235"/>
          </a:xfrm>
          <a:custGeom>
            <a:avLst/>
            <a:gdLst/>
            <a:ahLst/>
            <a:cxnLst/>
            <a:rect l="l" t="t" r="r" b="b"/>
            <a:pathLst>
              <a:path w="14626818" h="8111235">
                <a:moveTo>
                  <a:pt x="0" y="0"/>
                </a:moveTo>
                <a:lnTo>
                  <a:pt x="14626818" y="0"/>
                </a:lnTo>
                <a:lnTo>
                  <a:pt x="14626818" y="8111236"/>
                </a:lnTo>
                <a:lnTo>
                  <a:pt x="0" y="811123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7" name="Freeform 17"/>
          <p:cNvSpPr/>
          <p:nvPr/>
        </p:nvSpPr>
        <p:spPr>
          <a:xfrm>
            <a:off x="486877" y="343046"/>
            <a:ext cx="628242" cy="620246"/>
          </a:xfrm>
          <a:custGeom>
            <a:avLst/>
            <a:gdLst/>
            <a:ahLst/>
            <a:cxnLst/>
            <a:rect l="l" t="t" r="r" b="b"/>
            <a:pathLst>
              <a:path w="628242" h="620246">
                <a:moveTo>
                  <a:pt x="0" y="0"/>
                </a:moveTo>
                <a:lnTo>
                  <a:pt x="628242" y="0"/>
                </a:lnTo>
                <a:lnTo>
                  <a:pt x="628242" y="620246"/>
                </a:lnTo>
                <a:lnTo>
                  <a:pt x="0" y="620246"/>
                </a:lnTo>
                <a:lnTo>
                  <a:pt x="0" y="0"/>
                </a:lnTo>
                <a:close/>
              </a:path>
            </a:pathLst>
          </a:custGeom>
          <a:blipFill>
            <a:blip r:embed="rId3"/>
            <a:stretch>
              <a:fillRect/>
            </a:stretch>
          </a:blipFill>
        </p:spPr>
      </p:sp>
      <p:sp>
        <p:nvSpPr>
          <p:cNvPr id="22" name="Text Box 21"/>
          <p:cNvSpPr txBox="1"/>
          <p:nvPr/>
        </p:nvSpPr>
        <p:spPr>
          <a:xfrm>
            <a:off x="715645" y="3619500"/>
            <a:ext cx="11036300" cy="2563495"/>
          </a:xfrm>
          <a:prstGeom prst="rect">
            <a:avLst/>
          </a:prstGeom>
        </p:spPr>
        <p:txBody>
          <a:bodyPr wrap="square">
            <a:spAutoFit/>
          </a:bodyPr>
          <a:p>
            <a:pPr marL="0" indent="180340" algn="just" defTabSz="266700">
              <a:lnSpc>
                <a:spcPct val="107000"/>
              </a:lnSpc>
              <a:spcAft>
                <a:spcPts val="800"/>
              </a:spcAft>
            </a:pPr>
            <a:r>
              <a:rPr sz="3600">
                <a:solidFill>
                  <a:srgbClr val="1F497D"/>
                </a:solidFill>
                <a:latin typeface="Times New Roman" panose="02020603050405020304"/>
                <a:ea typeface="SimSun" panose="02010600030101010101" pitchFamily="2" charset="-122"/>
              </a:rPr>
              <a:t>Biến chỉ đọc </a:t>
            </a:r>
            <a:r>
              <a:rPr sz="3600">
                <a:solidFill>
                  <a:srgbClr val="1F497D"/>
                </a:solidFill>
                <a:latin typeface="Times New Roman" panose="02020603050405020304"/>
                <a:ea typeface="SimSun" panose="02010600030101010101" pitchFamily="2" charset="-122"/>
              </a:rPr>
              <a:t>là biến chỉ cho phép đọc, không được phép thay đổi giá trị của biến.</a:t>
            </a:r>
            <a:endParaRPr sz="3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3600">
                <a:solidFill>
                  <a:srgbClr val="1F497D"/>
                </a:solidFill>
                <a:latin typeface="Times New Roman" panose="02020603050405020304"/>
                <a:ea typeface="SimSun" panose="02010600030101010101" pitchFamily="2" charset="-122"/>
              </a:rPr>
              <a:t>Để thiết lập một biến là chỉ đọc thì ta sử dụng từ khóa readonly.</a:t>
            </a:r>
            <a:endParaRPr sz="3600">
              <a:solidFill>
                <a:srgbClr val="1F497D"/>
              </a:solidFill>
              <a:latin typeface="Times New Roman" panose="02020603050405020304"/>
              <a:ea typeface="SimSun" panose="02010600030101010101" pitchFamily="2" charset="-122"/>
            </a:endParaRPr>
          </a:p>
        </p:txBody>
      </p:sp>
      <p:pic>
        <p:nvPicPr>
          <p:cNvPr id="985914420" name="Picture 1" descr="A screenshot of a computer&#10;&#10;Description automatically generated"/>
          <p:cNvPicPr>
            <a:picLocks noChangeAspect="1"/>
          </p:cNvPicPr>
          <p:nvPr/>
        </p:nvPicPr>
        <p:blipFill>
          <a:blip r:embed="rId4"/>
          <a:srcRect l="159" t="9749" r="64912" b="76398"/>
          <a:stretch>
            <a:fillRect/>
          </a:stretch>
        </p:blipFill>
        <p:spPr>
          <a:xfrm>
            <a:off x="3733800" y="5676900"/>
            <a:ext cx="5996940" cy="1478915"/>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2091055" y="764540"/>
            <a:ext cx="9254490" cy="1266190"/>
          </a:xfrm>
          <a:prstGeom prst="rect">
            <a:avLst/>
          </a:prstGeom>
        </p:spPr>
        <p:txBody>
          <a:bodyPr wrap="square" lIns="0" tIns="0" rIns="0" bIns="0" rtlCol="0" anchor="t">
            <a:spAutoFit/>
          </a:bodyPr>
          <a:lstStyle/>
          <a:p>
            <a:pPr marL="0" lvl="0" indent="0" algn="l">
              <a:lnSpc>
                <a:spcPts val="9875"/>
              </a:lnSpc>
              <a:spcBef>
                <a:spcPct val="0"/>
              </a:spcBef>
            </a:pPr>
            <a:r>
              <a:rPr lang="en-US" sz="8225" b="1" u="none" strike="noStrike" spc="296">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5. Xóa biến</a:t>
            </a:r>
            <a:endParaRPr lang="en-US" sz="8225" b="1" u="none" strike="noStrike" spc="296">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16" name="Freeform 16"/>
          <p:cNvSpPr/>
          <p:nvPr/>
        </p:nvSpPr>
        <p:spPr>
          <a:xfrm rot="5400000">
            <a:off x="8171898" y="-899719"/>
            <a:ext cx="14626818" cy="8111235"/>
          </a:xfrm>
          <a:custGeom>
            <a:avLst/>
            <a:gdLst/>
            <a:ahLst/>
            <a:cxnLst/>
            <a:rect l="l" t="t" r="r" b="b"/>
            <a:pathLst>
              <a:path w="14626818" h="8111235">
                <a:moveTo>
                  <a:pt x="0" y="0"/>
                </a:moveTo>
                <a:lnTo>
                  <a:pt x="14626818" y="0"/>
                </a:lnTo>
                <a:lnTo>
                  <a:pt x="14626818" y="8111236"/>
                </a:lnTo>
                <a:lnTo>
                  <a:pt x="0" y="8111236"/>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17" name="Freeform 17"/>
          <p:cNvSpPr/>
          <p:nvPr/>
        </p:nvSpPr>
        <p:spPr>
          <a:xfrm>
            <a:off x="486877" y="343046"/>
            <a:ext cx="628242" cy="620246"/>
          </a:xfrm>
          <a:custGeom>
            <a:avLst/>
            <a:gdLst/>
            <a:ahLst/>
            <a:cxnLst/>
            <a:rect l="l" t="t" r="r" b="b"/>
            <a:pathLst>
              <a:path w="628242" h="620246">
                <a:moveTo>
                  <a:pt x="0" y="0"/>
                </a:moveTo>
                <a:lnTo>
                  <a:pt x="628242" y="0"/>
                </a:lnTo>
                <a:lnTo>
                  <a:pt x="628242" y="620246"/>
                </a:lnTo>
                <a:lnTo>
                  <a:pt x="0" y="620246"/>
                </a:lnTo>
                <a:lnTo>
                  <a:pt x="0" y="0"/>
                </a:lnTo>
                <a:close/>
              </a:path>
            </a:pathLst>
          </a:custGeom>
          <a:blipFill>
            <a:blip r:embed="rId3"/>
            <a:stretch>
              <a:fillRect/>
            </a:stretch>
          </a:blipFill>
        </p:spPr>
      </p:sp>
      <p:sp>
        <p:nvSpPr>
          <p:cNvPr id="22" name="Text Box 21"/>
          <p:cNvSpPr txBox="1"/>
          <p:nvPr/>
        </p:nvSpPr>
        <p:spPr>
          <a:xfrm>
            <a:off x="609600" y="2476500"/>
            <a:ext cx="11036300" cy="3851275"/>
          </a:xfrm>
          <a:prstGeom prst="rect">
            <a:avLst/>
          </a:prstGeom>
        </p:spPr>
        <p:txBody>
          <a:bodyPr wrap="square">
            <a:spAutoFit/>
          </a:bodyPr>
          <a:p>
            <a:pPr marL="0" indent="180340" algn="just" defTabSz="266700">
              <a:lnSpc>
                <a:spcPct val="107000"/>
              </a:lnSpc>
              <a:spcAft>
                <a:spcPts val="800"/>
              </a:spcAft>
            </a:pPr>
            <a:r>
              <a:rPr sz="3600">
                <a:solidFill>
                  <a:srgbClr val="1F497D"/>
                </a:solidFill>
                <a:latin typeface="Times New Roman" panose="02020603050405020304"/>
                <a:ea typeface="SimSun" panose="02010600030101010101" pitchFamily="2" charset="-122"/>
              </a:rPr>
              <a:t>Nếu một biến không còn tác dụng gì cho chương trình thì bạn nên xóa nó đi bằng cách sử dụng lệnh shell để xóa nó ra khỏi dành sách biến, sau khi xóa xong thì bạn mất hoàn toàn biến đó.</a:t>
            </a:r>
            <a:endParaRPr sz="3600">
              <a:solidFill>
                <a:srgbClr val="1F497D"/>
              </a:solidFill>
              <a:latin typeface="Times New Roman" panose="02020603050405020304"/>
              <a:ea typeface="SimSun" panose="02010600030101010101" pitchFamily="2" charset="-122"/>
            </a:endParaRPr>
          </a:p>
          <a:p>
            <a:pPr marL="0" indent="180340" algn="just" defTabSz="266700">
              <a:lnSpc>
                <a:spcPct val="107000"/>
              </a:lnSpc>
              <a:spcAft>
                <a:spcPts val="800"/>
              </a:spcAft>
            </a:pPr>
            <a:r>
              <a:rPr sz="3600">
                <a:solidFill>
                  <a:srgbClr val="1F497D"/>
                </a:solidFill>
                <a:latin typeface="Times New Roman" panose="02020603050405020304"/>
                <a:ea typeface="SimSun" panose="02010600030101010101" pitchFamily="2" charset="-122"/>
              </a:rPr>
              <a:t>Để xóa biên thì ta dùng hàm unset, cú pháp như sau:</a:t>
            </a:r>
            <a:endParaRPr sz="3600">
              <a:solidFill>
                <a:srgbClr val="1F497D"/>
              </a:solidFill>
              <a:latin typeface="Times New Roman" panose="02020603050405020304"/>
              <a:ea typeface="SimSun" panose="02010600030101010101" pitchFamily="2" charset="-122"/>
            </a:endParaRPr>
          </a:p>
          <a:p>
            <a:pPr marL="2743200" lvl="6" indent="180340" algn="just" defTabSz="266700">
              <a:lnSpc>
                <a:spcPct val="107000"/>
              </a:lnSpc>
              <a:spcAft>
                <a:spcPts val="800"/>
              </a:spcAft>
            </a:pPr>
            <a:r>
              <a:rPr sz="3600">
                <a:solidFill>
                  <a:schemeClr val="tx1"/>
                </a:solidFill>
                <a:latin typeface="Times New Roman" panose="02020603050405020304"/>
                <a:ea typeface="SimSun" panose="02010600030101010101" pitchFamily="2" charset="-122"/>
              </a:rPr>
              <a:t>unset variable_name</a:t>
            </a:r>
            <a:endParaRPr sz="3600">
              <a:solidFill>
                <a:schemeClr val="tx1"/>
              </a:solidFill>
              <a:latin typeface="Times New Roman" panose="02020603050405020304"/>
              <a:ea typeface="SimSun" panose="02010600030101010101" pitchFamily="2" charset="-122"/>
            </a:endParaRPr>
          </a:p>
        </p:txBody>
      </p:sp>
      <p:pic>
        <p:nvPicPr>
          <p:cNvPr id="2031242195" name="Picture 1" descr="A screenshot of a computer&#10;&#10;Description automatically generated"/>
          <p:cNvPicPr>
            <a:picLocks noChangeAspect="1"/>
          </p:cNvPicPr>
          <p:nvPr/>
        </p:nvPicPr>
        <p:blipFill>
          <a:blip r:embed="rId4"/>
          <a:srcRect t="9466" r="70175" b="66740"/>
          <a:stretch>
            <a:fillRect/>
          </a:stretch>
        </p:blipFill>
        <p:spPr>
          <a:xfrm>
            <a:off x="4191000" y="7048500"/>
            <a:ext cx="4737100" cy="235585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60"/>
                </a:lnSpc>
              </a:p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5">
                <a:solidFill>
                  <a:srgbClr val="FFFFFF"/>
                </a:solidFill>
                <a:latin typeface="Open Sans Extra Bold" panose="020B0906030804020204"/>
                <a:ea typeface="Open Sans Extra Bold" panose="020B0906030804020204"/>
                <a:cs typeface="Open Sans Extra Bold" panose="020B0906030804020204"/>
                <a:sym typeface="Open Sans Extra Bold" panose="020B0906030804020204"/>
              </a:rPr>
              <a:t>STATISTICS</a:t>
            </a:r>
            <a:endParaRPr lang="en-US" sz="13255">
              <a:solidFill>
                <a:srgbClr val="FFFFFF"/>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9" name="TextBox 9"/>
          <p:cNvSpPr txBox="1"/>
          <p:nvPr/>
        </p:nvSpPr>
        <p:spPr>
          <a:xfrm>
            <a:off x="4536264" y="5756824"/>
            <a:ext cx="9215471" cy="1101281"/>
          </a:xfrm>
          <a:prstGeom prst="rect">
            <a:avLst/>
          </a:prstGeom>
        </p:spPr>
        <p:txBody>
          <a:bodyPr lIns="0" tIns="0" rIns="0" bIns="0" rtlCol="0" anchor="t">
            <a:spAutoFit/>
          </a:bodyPr>
          <a:lstStyle/>
          <a:p>
            <a:pPr marL="0" lvl="0" indent="0" algn="ctr">
              <a:lnSpc>
                <a:spcPts val="2950"/>
              </a:lnSpc>
              <a:spcBef>
                <a:spcPct val="0"/>
              </a:spcBef>
            </a:pPr>
            <a:r>
              <a:rPr lang="en-US" sz="2110" u="none" strike="noStrike" spc="-42">
                <a:solidFill>
                  <a:srgbClr val="FFFFFF"/>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lang="en-US" sz="2110" u="none" strike="noStrike" spc="-42">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60"/>
                </a:lnSpc>
                <a:spcBef>
                  <a:spcPct val="0"/>
                </a:spcBef>
              </a:pPr>
            </a:p>
          </p:txBody>
        </p:sp>
      </p:grpSp>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0"/>
              </a:lnSpc>
              <a:spcBef>
                <a:spcPct val="0"/>
              </a:spcBef>
            </a:pPr>
            <a:r>
              <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Statistics</a:t>
            </a:r>
            <a:endPar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5"/>
              </a:lnSpc>
              <a:spcBef>
                <a:spcPct val="0"/>
              </a:spcBef>
            </a:pPr>
            <a:r>
              <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rPr>
              <a:t>Revenue Growth</a:t>
            </a:r>
            <a:endPar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0"/>
              </a:lnSpc>
              <a:spcBef>
                <a:spcPct val="0"/>
              </a:spcBef>
            </a:pPr>
            <a:r>
              <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80%</a:t>
            </a:r>
            <a:endPar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pic>
        <p:nvPicPr>
          <p:cNvPr id="8" name="Picture 8"/>
          <p:cNvPicPr>
            <a:picLocks noChangeAspect="1"/>
          </p:cNvPicPr>
          <p:nvPr/>
        </p:nvPicPr>
        <p:blipFill>
          <a:blip r:embed="rId1"/>
          <a:stretch>
            <a:fillRect/>
          </a:stretch>
        </p:blipFill>
        <p:spPr>
          <a:xfrm>
            <a:off x="8229617" y="832679"/>
            <a:ext cx="9458722" cy="8784858"/>
          </a:xfrm>
          <a:prstGeom prst="rect">
            <a:avLst/>
          </a:prstGeom>
        </p:spPr>
      </p:pic>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5"/>
              </a:lnSpc>
              <a:spcBef>
                <a:spcPct val="0"/>
              </a:spcBef>
            </a:pPr>
            <a:r>
              <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Integer nec sagittis mauris, vitae vehicula urna. Curabitur ultrices urna sit amet magna ultricies ornare. Curabitur ligula.</a:t>
            </a:r>
            <a:endPar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5"/>
              </a:lnSpc>
              <a:spcBef>
                <a:spcPct val="0"/>
              </a:spcBef>
            </a:pPr>
            <a:r>
              <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rPr>
              <a:t>Return on Investment</a:t>
            </a:r>
            <a:endPar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0"/>
              </a:lnSpc>
              <a:spcBef>
                <a:spcPct val="0"/>
              </a:spcBef>
            </a:pPr>
            <a:r>
              <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10%</a:t>
            </a:r>
            <a:endPar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5"/>
              </a:lnSpc>
              <a:spcBef>
                <a:spcPct val="0"/>
              </a:spcBef>
            </a:pPr>
            <a:r>
              <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rPr>
              <a:t>Customer Acquisition Cost</a:t>
            </a:r>
            <a:endPar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0"/>
              </a:lnSpc>
              <a:spcBef>
                <a:spcPct val="0"/>
              </a:spcBef>
            </a:pPr>
            <a:r>
              <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20%</a:t>
            </a:r>
            <a:endPar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5"/>
              </a:lnSpc>
              <a:spcBef>
                <a:spcPct val="0"/>
              </a:spcBef>
            </a:pPr>
            <a:r>
              <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rPr>
              <a:t>Customer Satisfaction</a:t>
            </a:r>
            <a:endParaRPr lang="en-US" sz="2030" u="none" strike="noStrike" spc="-4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0"/>
              </a:lnSpc>
              <a:spcBef>
                <a:spcPct val="0"/>
              </a:spcBef>
            </a:pPr>
            <a:r>
              <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rPr>
              <a:t>75%</a:t>
            </a:r>
            <a:endParaRPr lang="en-US" sz="5645" b="1" u="none" strike="noStrike">
              <a:solidFill>
                <a:srgbClr val="FDFDFD"/>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16" name="Group 16"/>
          <p:cNvGrpSpPr/>
          <p:nvPr/>
        </p:nvGrpSpPr>
        <p:grpSpPr>
          <a:xfrm rot="0">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9" name="Group 19"/>
          <p:cNvGrpSpPr/>
          <p:nvPr/>
        </p:nvGrpSpPr>
        <p:grpSpPr>
          <a:xfrm rot="0">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2" name="Group 22"/>
          <p:cNvGrpSpPr/>
          <p:nvPr/>
        </p:nvGrpSpPr>
        <p:grpSpPr>
          <a:xfrm rot="0">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60"/>
                </a:lnSpc>
                <a:spcBef>
                  <a:spcPct val="0"/>
                </a:spcBef>
              </a:p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001494" y="8323039"/>
            <a:ext cx="4723978" cy="47239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8377C"/>
              </a:solidFill>
              <a:prstDash val="solid"/>
              <a:miter/>
            </a:ln>
          </p:spPr>
        </p:sp>
        <p:sp>
          <p:nvSpPr>
            <p:cNvPr id="4" name="TextBox 4"/>
            <p:cNvSpPr txBox="1"/>
            <p:nvPr/>
          </p:nvSpPr>
          <p:spPr>
            <a:xfrm>
              <a:off x="76200" y="28575"/>
              <a:ext cx="660400" cy="708025"/>
            </a:xfrm>
            <a:prstGeom prst="rect">
              <a:avLst/>
            </a:prstGeom>
          </p:spPr>
          <p:txBody>
            <a:bodyPr lIns="50800" tIns="50800" rIns="50800" bIns="50800" rtlCol="0" anchor="ctr"/>
            <a:p>
              <a:pPr algn="ctr">
                <a:lnSpc>
                  <a:spcPts val="2660"/>
                </a:lnSpc>
              </a:pPr>
              <a:endParaRPr>
                <a:latin typeface="Times New Roman" panose="02020603050405020304" charset="0"/>
                <a:cs typeface="Times New Roman" panose="02020603050405020304" charset="0"/>
              </a:endParaRPr>
            </a:p>
          </p:txBody>
        </p:sp>
      </p:grpSp>
      <p:sp>
        <p:nvSpPr>
          <p:cNvPr id="5" name="Freeform 5"/>
          <p:cNvSpPr/>
          <p:nvPr/>
        </p:nvSpPr>
        <p:spPr>
          <a:xfrm>
            <a:off x="13549293" y="1076697"/>
            <a:ext cx="628242" cy="620246"/>
          </a:xfrm>
          <a:custGeom>
            <a:avLst/>
            <a:gdLst/>
            <a:ahLst/>
            <a:cxnLst/>
            <a:rect l="l" t="t" r="r" b="b"/>
            <a:pathLst>
              <a:path w="628242" h="620246">
                <a:moveTo>
                  <a:pt x="0" y="0"/>
                </a:moveTo>
                <a:lnTo>
                  <a:pt x="628242" y="0"/>
                </a:lnTo>
                <a:lnTo>
                  <a:pt x="628242" y="620246"/>
                </a:lnTo>
                <a:lnTo>
                  <a:pt x="0" y="62024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4287926" y="1038225"/>
            <a:ext cx="1714156" cy="658718"/>
          </a:xfrm>
          <a:prstGeom prst="rect">
            <a:avLst/>
          </a:prstGeom>
        </p:spPr>
        <p:txBody>
          <a:bodyPr lIns="0" tIns="0" rIns="0" bIns="0" rtlCol="0" anchor="t">
            <a:spAutoFit/>
          </a:bodyPr>
          <a:p>
            <a:pPr algn="l">
              <a:lnSpc>
                <a:spcPts val="2590"/>
              </a:lnSpc>
            </a:pPr>
            <a:r>
              <a:rPr lang="en-US" sz="2235" spc="87">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rPr>
              <a:t>Borcelle Company</a:t>
            </a:r>
            <a:endParaRPr lang="en-US" sz="2235" spc="87">
              <a:solidFill>
                <a:srgbClr val="2A2E3A"/>
              </a:solidFill>
              <a:latin typeface="Times New Roman" panose="02020603050405020304" charset="0"/>
              <a:ea typeface="Montserrat Classic" panose="00000500000000000000"/>
              <a:cs typeface="Times New Roman" panose="02020603050405020304" charset="0"/>
              <a:sym typeface="Montserrat Classic" panose="00000500000000000000"/>
            </a:endParaRPr>
          </a:p>
        </p:txBody>
      </p:sp>
      <p:grpSp>
        <p:nvGrpSpPr>
          <p:cNvPr id="7" name="Group 7"/>
          <p:cNvGrpSpPr/>
          <p:nvPr/>
        </p:nvGrpSpPr>
        <p:grpSpPr>
          <a:xfrm rot="0">
            <a:off x="12019980" y="-5099450"/>
            <a:ext cx="11212168" cy="11212123"/>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8377C"/>
            </a:solidFill>
            <a:ln w="12700">
              <a:solidFill>
                <a:srgbClr val="000000"/>
              </a:solidFill>
            </a:ln>
          </p:spPr>
        </p:sp>
      </p:grpSp>
      <p:grpSp>
        <p:nvGrpSpPr>
          <p:cNvPr id="9" name="Group 9"/>
          <p:cNvGrpSpPr/>
          <p:nvPr/>
        </p:nvGrpSpPr>
        <p:grpSpPr>
          <a:xfrm rot="0">
            <a:off x="12019980" y="-5099450"/>
            <a:ext cx="11212168" cy="11212123"/>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alphaModFix amt="49000"/>
              </a:blip>
              <a:stretch>
                <a:fillRect l="-25046" r="-25046"/>
              </a:stretch>
            </a:blipFill>
          </p:spPr>
        </p:sp>
      </p:grpSp>
      <p:grpSp>
        <p:nvGrpSpPr>
          <p:cNvPr id="11" name="Group 11"/>
          <p:cNvGrpSpPr/>
          <p:nvPr/>
        </p:nvGrpSpPr>
        <p:grpSpPr>
          <a:xfrm rot="0">
            <a:off x="15496482" y="-1622972"/>
            <a:ext cx="4837174" cy="48371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p>
              <a:pPr algn="ctr">
                <a:lnSpc>
                  <a:spcPts val="2660"/>
                </a:lnSpc>
              </a:pPr>
              <a:endParaRPr>
                <a:latin typeface="Times New Roman" panose="02020603050405020304" charset="0"/>
                <a:cs typeface="Times New Roman" panose="02020603050405020304" charset="0"/>
              </a:endParaRPr>
            </a:p>
          </p:txBody>
        </p:sp>
      </p:grpSp>
      <p:grpSp>
        <p:nvGrpSpPr>
          <p:cNvPr id="14" name="Group 14"/>
          <p:cNvGrpSpPr/>
          <p:nvPr/>
        </p:nvGrpSpPr>
        <p:grpSpPr>
          <a:xfrm rot="0">
            <a:off x="14653480" y="5971432"/>
            <a:ext cx="843002" cy="84300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p>
              <a:pPr marL="0" lvl="0" indent="0" algn="ctr">
                <a:lnSpc>
                  <a:spcPts val="3080"/>
                </a:lnSpc>
                <a:spcBef>
                  <a:spcPct val="0"/>
                </a:spcBef>
              </a:pPr>
              <a:endParaRPr>
                <a:latin typeface="Times New Roman" panose="02020603050405020304" charset="0"/>
                <a:cs typeface="Times New Roman" panose="02020603050405020304" charset="0"/>
              </a:endParaRPr>
            </a:p>
          </p:txBody>
        </p:sp>
      </p:grpSp>
      <p:grpSp>
        <p:nvGrpSpPr>
          <p:cNvPr id="17" name="Group 17"/>
          <p:cNvGrpSpPr/>
          <p:nvPr/>
        </p:nvGrpSpPr>
        <p:grpSpPr>
          <a:xfrm rot="0">
            <a:off x="-559418" y="-811125"/>
            <a:ext cx="1839825" cy="183982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p>
              <a:pPr marL="0" lvl="0" indent="0" algn="ctr">
                <a:lnSpc>
                  <a:spcPts val="3080"/>
                </a:lnSpc>
                <a:spcBef>
                  <a:spcPct val="0"/>
                </a:spcBef>
              </a:pPr>
              <a:endParaRPr>
                <a:latin typeface="Times New Roman" panose="02020603050405020304" charset="0"/>
                <a:cs typeface="Times New Roman" panose="02020603050405020304" charset="0"/>
              </a:endParaRPr>
            </a:p>
          </p:txBody>
        </p:sp>
      </p:grpSp>
      <p:sp>
        <p:nvSpPr>
          <p:cNvPr id="35" name="TextBox 35"/>
          <p:cNvSpPr txBox="1"/>
          <p:nvPr/>
        </p:nvSpPr>
        <p:spPr>
          <a:xfrm>
            <a:off x="1676400" y="133350"/>
            <a:ext cx="8450580" cy="943610"/>
          </a:xfrm>
          <a:prstGeom prst="rect">
            <a:avLst/>
          </a:prstGeom>
        </p:spPr>
        <p:txBody>
          <a:bodyPr wrap="square" lIns="0" tIns="0" rIns="0" bIns="0" rtlCol="0" anchor="t">
            <a:spAutoFit/>
          </a:bodyPr>
          <a:p>
            <a:pPr marL="0" lvl="0" indent="0" algn="l">
              <a:lnSpc>
                <a:spcPts val="7360"/>
              </a:lnSpc>
              <a:spcBef>
                <a:spcPct val="0"/>
              </a:spcBef>
            </a:pPr>
            <a:r>
              <a:rPr lang="vi-VN" alt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Mục tiêu</a:t>
            </a:r>
            <a:r>
              <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rPr>
              <a:t> </a:t>
            </a:r>
            <a:endParaRPr lang="en-US" sz="6130" b="1" u="none" strike="noStrike" spc="220">
              <a:solidFill>
                <a:srgbClr val="2A2E3A"/>
              </a:solidFill>
              <a:latin typeface="Times New Roman" panose="02020603050405020304" charset="0"/>
              <a:ea typeface="Montserrat Classic Bold" panose="00000800000000000000"/>
              <a:cs typeface="Times New Roman" panose="02020603050405020304" charset="0"/>
              <a:sym typeface="Montserrat Classic Bold" panose="00000800000000000000"/>
            </a:endParaRPr>
          </a:p>
        </p:txBody>
      </p:sp>
      <p:sp>
        <p:nvSpPr>
          <p:cNvPr id="45" name="Text Box 44"/>
          <p:cNvSpPr txBox="1"/>
          <p:nvPr/>
        </p:nvSpPr>
        <p:spPr>
          <a:xfrm>
            <a:off x="304800" y="3246120"/>
            <a:ext cx="12027535" cy="1198880"/>
          </a:xfrm>
          <a:prstGeom prst="rect">
            <a:avLst/>
          </a:prstGeom>
          <a:noFill/>
        </p:spPr>
        <p:txBody>
          <a:bodyPr wrap="square" rtlCol="0">
            <a:spAutoFit/>
          </a:bodyPr>
          <a:p>
            <a:pPr algn="just"/>
            <a:r>
              <a:rPr lang="vi-VN" altLang="en-US" sz="3600" spc="-40">
                <a:solidFill>
                  <a:srgbClr val="051D40"/>
                </a:solidFill>
                <a:latin typeface="Times New Roman" panose="02020603050405020304" charset="0"/>
                <a:ea typeface="Poppins" panose="00000500000000000000"/>
                <a:cs typeface="Times New Roman" panose="02020603050405020304" charset="0"/>
                <a:sym typeface="Poppins" panose="00000500000000000000"/>
              </a:rPr>
              <a:t>Xây dựng website bán hoa đáp ứng một số yêu cầu cơ bản cho hoạt động mua, bán.</a:t>
            </a:r>
            <a:endParaRPr lang="vi-VN" altLang="en-US" sz="3600" spc="-40">
              <a:solidFill>
                <a:srgbClr val="051D40"/>
              </a:solidFill>
              <a:latin typeface="Times New Roman" panose="02020603050405020304" charset="0"/>
              <a:ea typeface="Poppins" panose="00000500000000000000"/>
              <a:cs typeface="Times New Roman" panose="02020603050405020304" charset="0"/>
              <a:sym typeface="Poppins" panose="00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5638861" y="1409778"/>
            <a:ext cx="7274437" cy="807720"/>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5. Xóa biến</a:t>
            </a:r>
            <a:endParaRPr 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20" name="Freeform 20"/>
          <p:cNvSpPr/>
          <p:nvPr/>
        </p:nvSpPr>
        <p:spPr>
          <a:xfrm>
            <a:off x="-22225" y="3317875"/>
            <a:ext cx="18250535" cy="6971665"/>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27" name="TextBox 27"/>
          <p:cNvSpPr txBox="1"/>
          <p:nvPr/>
        </p:nvSpPr>
        <p:spPr>
          <a:xfrm>
            <a:off x="457200" y="4381500"/>
            <a:ext cx="10121265" cy="3493770"/>
          </a:xfrm>
          <a:prstGeom prst="rect">
            <a:avLst/>
          </a:prstGeom>
        </p:spPr>
        <p:txBody>
          <a:bodyPr wrap="square" lIns="0" tIns="0" rIns="0" bIns="0" rtlCol="0" anchor="t">
            <a:noAutofit/>
          </a:bodyPr>
          <a:lstStyle/>
          <a:p>
            <a:pPr algn="ctr">
              <a:lnSpc>
                <a:spcPts val="2925"/>
              </a:lnSpc>
            </a:pPr>
            <a:r>
              <a:rPr lang="en-US" sz="3600" b="1" spc="39">
                <a:solidFill>
                  <a:srgbClr val="FDFDFD"/>
                </a:solidFill>
                <a:latin typeface="Poppins Bold" panose="00000800000000000000"/>
                <a:ea typeface="Poppins Bold" panose="00000800000000000000"/>
                <a:cs typeface="Poppins Bold" panose="00000800000000000000"/>
                <a:sym typeface="Poppins Bold" panose="00000800000000000000"/>
              </a:rPr>
              <a:t>Nếu một biến không còn tác dụng gì cho chương trình thì bạn nên xóa nó đi </a:t>
            </a:r>
            <a:r>
              <a:rPr lang="en-US" sz="3600" b="1" spc="39">
                <a:solidFill>
                  <a:srgbClr val="FDFDFD"/>
                </a:solidFill>
                <a:latin typeface="Poppins Bold" panose="00000800000000000000"/>
                <a:ea typeface="Poppins Bold" panose="00000800000000000000"/>
                <a:cs typeface="Poppins Bold" panose="00000800000000000000"/>
                <a:sym typeface="Poppins Bold" panose="00000800000000000000"/>
              </a:rPr>
              <a:t>bằng cách sử dụng lệnh shell để xóa nó ra khỏi dành sách biến, sau khi xóa xong thì bạn mất hoàn toàn biến đó.</a:t>
            </a:r>
            <a:endParaRPr lang="en-US" sz="3600" b="1" spc="39">
              <a:solidFill>
                <a:srgbClr val="FDFDFD"/>
              </a:solidFill>
              <a:latin typeface="Poppins Bold" panose="00000800000000000000"/>
              <a:ea typeface="Poppins Bold" panose="00000800000000000000"/>
              <a:cs typeface="Poppins Bold" panose="00000800000000000000"/>
              <a:sym typeface="Poppins Bold" panose="00000800000000000000"/>
            </a:endParaRPr>
          </a:p>
        </p:txBody>
      </p:sp>
      <p:sp>
        <p:nvSpPr>
          <p:cNvPr id="29" name="TextBox 29"/>
          <p:cNvSpPr txBox="1"/>
          <p:nvPr/>
        </p:nvSpPr>
        <p:spPr>
          <a:xfrm>
            <a:off x="13410976" y="2248083"/>
            <a:ext cx="2641447" cy="375591"/>
          </a:xfrm>
          <a:prstGeom prst="rect">
            <a:avLst/>
          </a:prstGeom>
        </p:spPr>
        <p:txBody>
          <a:bodyPr lIns="0" tIns="0" rIns="0" bIns="0" rtlCol="0" anchor="t">
            <a:spAutoFit/>
          </a:bodyPr>
          <a:lstStyle/>
          <a:p>
            <a:pPr algn="ctr">
              <a:lnSpc>
                <a:spcPts val="2925"/>
              </a:lnSpc>
            </a:pPr>
            <a:r>
              <a:rPr lang="en-US" sz="2085" b="1" spc="39">
                <a:solidFill>
                  <a:srgbClr val="FDFDFD"/>
                </a:solidFill>
                <a:latin typeface="Poppins Bold" panose="00000800000000000000"/>
                <a:ea typeface="Poppins Bold" panose="00000800000000000000"/>
                <a:cs typeface="Poppins Bold" panose="00000800000000000000"/>
                <a:sym typeface="Poppins Bold" panose="00000800000000000000"/>
              </a:rPr>
              <a:t>Daniel Gallego</a:t>
            </a:r>
            <a:endParaRPr lang="en-US" sz="2085" b="1" spc="39">
              <a:solidFill>
                <a:srgbClr val="FDFDFD"/>
              </a:solidFill>
              <a:latin typeface="Poppins Bold" panose="00000800000000000000"/>
              <a:ea typeface="Poppins Bold" panose="00000800000000000000"/>
              <a:cs typeface="Poppins Bold" panose="00000800000000000000"/>
              <a:sym typeface="Poppins Bold" panose="00000800000000000000"/>
            </a:endParaRPr>
          </a:p>
        </p:txBody>
      </p:sp>
      <p:grpSp>
        <p:nvGrpSpPr>
          <p:cNvPr id="39" name="Group 19"/>
          <p:cNvGrpSpPr/>
          <p:nvPr/>
        </p:nvGrpSpPr>
        <p:grpSpPr>
          <a:xfrm rot="0">
            <a:off x="-3372577" y="-5114896"/>
            <a:ext cx="7523780" cy="7523780"/>
            <a:chOff x="0" y="0"/>
            <a:chExt cx="812800" cy="812800"/>
          </a:xfrm>
        </p:grpSpPr>
        <p:sp>
          <p:nvSpPr>
            <p:cNvPr id="4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41" name="TextBox 21"/>
            <p:cNvSpPr txBox="1"/>
            <p:nvPr/>
          </p:nvSpPr>
          <p:spPr>
            <a:xfrm>
              <a:off x="76200" y="38100"/>
              <a:ext cx="660400" cy="698500"/>
            </a:xfrm>
            <a:prstGeom prst="rect">
              <a:avLst/>
            </a:prstGeom>
          </p:spPr>
          <p:txBody>
            <a:bodyPr lIns="50800" tIns="50800" rIns="50800" bIns="50800" rtlCol="0" anchor="ctr"/>
            <a:p>
              <a:pPr marL="0" lvl="0" indent="0" algn="ctr">
                <a:lnSpc>
                  <a:spcPts val="2660"/>
                </a:lnSpc>
                <a:spcBef>
                  <a:spcPct val="0"/>
                </a:spcBef>
              </a:p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5">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THANK YOU!</a:t>
            </a:r>
            <a:endParaRPr lang="en-US" sz="10365">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3" name="Group 3"/>
          <p:cNvGrpSpPr>
            <a:grpSpLocks noChangeAspect="1"/>
          </p:cNvGrpSpPr>
          <p:nvPr/>
        </p:nvGrpSpPr>
        <p:grpSpPr>
          <a:xfrm rot="0">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
              <a:stretch>
                <a:fillRect l="-54206" t="-5913" r="-31031" b="-18052"/>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8"/>
            <a:stretch>
              <a:fillRect t="-3703" b="-3703"/>
            </a:stretch>
          </a:blipFill>
        </p:spPr>
      </p:sp>
      <p:sp>
        <p:nvSpPr>
          <p:cNvPr id="10" name="TextBox 10"/>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5" b="1" spc="-57">
                <a:solidFill>
                  <a:srgbClr val="145DA0"/>
                </a:solidFill>
                <a:latin typeface="Poppins Bold" panose="00000800000000000000"/>
                <a:ea typeface="Poppins Bold" panose="00000800000000000000"/>
                <a:cs typeface="Poppins Bold" panose="00000800000000000000"/>
                <a:sym typeface="Poppins Bold" panose="00000800000000000000"/>
              </a:rPr>
              <a:t>Aaron Loeb</a:t>
            </a:r>
            <a:endParaRPr lang="en-US" sz="2895" b="1" spc="-57">
              <a:solidFill>
                <a:srgbClr val="145DA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5"/>
              </a:lnSpc>
              <a:spcBef>
                <a:spcPct val="0"/>
              </a:spcBef>
            </a:pPr>
            <a:r>
              <a:rPr lang="en-US" sz="1910" spc="-38">
                <a:solidFill>
                  <a:srgbClr val="145DA0"/>
                </a:solidFill>
                <a:latin typeface="Poppins" panose="00000500000000000000"/>
                <a:ea typeface="Poppins" panose="00000500000000000000"/>
                <a:cs typeface="Poppins" panose="00000500000000000000"/>
                <a:sym typeface="Poppins" panose="00000500000000000000"/>
              </a:rPr>
              <a:t>CEO &amp; Founder</a:t>
            </a:r>
            <a:endParaRPr lang="en-US" sz="1910" spc="-38">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6273438" y="6281864"/>
            <a:ext cx="3788059" cy="325492"/>
          </a:xfrm>
          <a:prstGeom prst="rect">
            <a:avLst/>
          </a:prstGeom>
        </p:spPr>
        <p:txBody>
          <a:bodyPr lIns="0" tIns="0" rIns="0" bIns="0" rtlCol="0" anchor="t">
            <a:spAutoFit/>
          </a:bodyPr>
          <a:lstStyle/>
          <a:p>
            <a:pPr marL="0" lvl="1" indent="0" algn="l">
              <a:lnSpc>
                <a:spcPts val="2535"/>
              </a:lnSpc>
              <a:spcBef>
                <a:spcPct val="0"/>
              </a:spcBef>
            </a:pPr>
            <a:r>
              <a:rPr lang="en-US" sz="1810" spc="-36">
                <a:solidFill>
                  <a:srgbClr val="145DA0"/>
                </a:solidFill>
                <a:latin typeface="Poppins" panose="00000500000000000000"/>
                <a:ea typeface="Poppins" panose="00000500000000000000"/>
                <a:cs typeface="Poppins" panose="00000500000000000000"/>
                <a:sym typeface="Poppins" panose="00000500000000000000"/>
              </a:rPr>
              <a:t>www.reallygreatsite.com</a:t>
            </a:r>
            <a:endParaRPr lang="en-US" sz="1810" spc="-36">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3" name="TextBox 13"/>
          <p:cNvSpPr txBox="1"/>
          <p:nvPr/>
        </p:nvSpPr>
        <p:spPr>
          <a:xfrm>
            <a:off x="6273438" y="6905490"/>
            <a:ext cx="3788059" cy="639817"/>
          </a:xfrm>
          <a:prstGeom prst="rect">
            <a:avLst/>
          </a:prstGeom>
        </p:spPr>
        <p:txBody>
          <a:bodyPr lIns="0" tIns="0" rIns="0" bIns="0" rtlCol="0" anchor="t">
            <a:spAutoFit/>
          </a:bodyPr>
          <a:lstStyle/>
          <a:p>
            <a:pPr marL="0" lvl="1" indent="0" algn="l">
              <a:lnSpc>
                <a:spcPts val="2535"/>
              </a:lnSpc>
              <a:spcBef>
                <a:spcPct val="0"/>
              </a:spcBef>
            </a:pPr>
            <a:r>
              <a:rPr lang="en-US" sz="1810" spc="-36">
                <a:solidFill>
                  <a:srgbClr val="145DA0"/>
                </a:solidFill>
                <a:latin typeface="Poppins" panose="00000500000000000000"/>
                <a:ea typeface="Poppins" panose="00000500000000000000"/>
                <a:cs typeface="Poppins" panose="00000500000000000000"/>
                <a:sym typeface="Poppins" panose="00000500000000000000"/>
              </a:rPr>
              <a:t>123 Anywhere St., Any City, State, Country 12345</a:t>
            </a:r>
            <a:endParaRPr lang="en-US" sz="1810" spc="-36">
              <a:solidFill>
                <a:srgbClr val="145DA0"/>
              </a:solidFill>
              <a:latin typeface="Poppins" panose="00000500000000000000"/>
              <a:ea typeface="Poppins" panose="00000500000000000000"/>
              <a:cs typeface="Poppins" panose="00000500000000000000"/>
              <a:sym typeface="Poppins" panose="00000500000000000000"/>
            </a:endParaRPr>
          </a:p>
        </p:txBody>
      </p:sp>
      <p:sp>
        <p:nvSpPr>
          <p:cNvPr id="14" name="TextBox 14"/>
          <p:cNvSpPr txBox="1"/>
          <p:nvPr/>
        </p:nvSpPr>
        <p:spPr>
          <a:xfrm>
            <a:off x="6273438" y="5761462"/>
            <a:ext cx="3559508" cy="325492"/>
          </a:xfrm>
          <a:prstGeom prst="rect">
            <a:avLst/>
          </a:prstGeom>
        </p:spPr>
        <p:txBody>
          <a:bodyPr lIns="0" tIns="0" rIns="0" bIns="0" rtlCol="0" anchor="t">
            <a:spAutoFit/>
          </a:bodyPr>
          <a:lstStyle/>
          <a:p>
            <a:pPr marL="0" lvl="1" indent="0" algn="l">
              <a:lnSpc>
                <a:spcPts val="2535"/>
              </a:lnSpc>
              <a:spcBef>
                <a:spcPct val="0"/>
              </a:spcBef>
            </a:pPr>
            <a:r>
              <a:rPr lang="en-US" sz="1810" spc="-36">
                <a:solidFill>
                  <a:srgbClr val="145DA0"/>
                </a:solidFill>
                <a:latin typeface="Poppins" panose="00000500000000000000"/>
                <a:ea typeface="Poppins" panose="00000500000000000000"/>
                <a:cs typeface="Poppins" panose="00000500000000000000"/>
                <a:sym typeface="Poppins" panose="00000500000000000000"/>
              </a:rPr>
              <a:t>+123-456-7890</a:t>
            </a:r>
            <a:endParaRPr lang="en-US" sz="1810" spc="-36">
              <a:solidFill>
                <a:srgbClr val="145DA0"/>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rot="0">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60"/>
                </a:lnSpc>
              </a:pPr>
            </a:p>
          </p:txBody>
        </p:sp>
      </p:grpSp>
      <p:grpSp>
        <p:nvGrpSpPr>
          <p:cNvPr id="18" name="Group 18"/>
          <p:cNvGrpSpPr/>
          <p:nvPr/>
        </p:nvGrpSpPr>
        <p:grpSpPr>
          <a:xfrm rot="0">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60"/>
                </a:lnSpc>
              </a:p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9">
              <a:alphaModFix amt="2099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287787" y="967949"/>
            <a:ext cx="588438" cy="597010"/>
          </a:xfrm>
          <a:custGeom>
            <a:avLst/>
            <a:gdLst/>
            <a:ahLst/>
            <a:cxnLst/>
            <a:rect l="l" t="t" r="r" b="b"/>
            <a:pathLst>
              <a:path w="588438" h="597010">
                <a:moveTo>
                  <a:pt x="0" y="0"/>
                </a:moveTo>
                <a:lnTo>
                  <a:pt x="588438" y="0"/>
                </a:lnTo>
                <a:lnTo>
                  <a:pt x="588438" y="597010"/>
                </a:lnTo>
                <a:lnTo>
                  <a:pt x="0" y="5970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2818366" y="1641123"/>
            <a:ext cx="1527280" cy="649308"/>
          </a:xfrm>
          <a:prstGeom prst="rect">
            <a:avLst/>
          </a:prstGeom>
        </p:spPr>
        <p:txBody>
          <a:bodyPr lIns="0" tIns="0" rIns="0" bIns="0" rtlCol="0" anchor="t">
            <a:spAutoFit/>
          </a:bodyPr>
          <a:lstStyle/>
          <a:p>
            <a:pPr algn="ctr">
              <a:lnSpc>
                <a:spcPts val="2565"/>
              </a:lnSpc>
              <a:spcBef>
                <a:spcPct val="0"/>
              </a:spcBef>
            </a:pPr>
            <a:r>
              <a:rPr lang="en-US" sz="1835" b="1" spc="-36">
                <a:solidFill>
                  <a:srgbClr val="145DA0"/>
                </a:solidFill>
                <a:latin typeface="Poppins Bold" panose="00000800000000000000"/>
                <a:ea typeface="Poppins Bold" panose="00000800000000000000"/>
                <a:cs typeface="Poppins Bold" panose="00000800000000000000"/>
                <a:sym typeface="Poppins Bold" panose="00000800000000000000"/>
              </a:rPr>
              <a:t>Arowwai Industries</a:t>
            </a:r>
            <a:endParaRPr lang="en-US" sz="1835" b="1" spc="-36">
              <a:solidFill>
                <a:srgbClr val="145DA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1">
              <a:extLst>
                <a:ext uri="{96DAC541-7B7A-43D3-8B79-37D633B846F1}">
                  <asvg:svgBlip xmlns:asvg="http://schemas.microsoft.com/office/drawing/2016/SVG/main" r:embed="rId72"/>
                </a:ext>
              </a:extLst>
            </a:blip>
            <a:stretch>
              <a:fillRect/>
            </a:stretch>
          </a:blipFill>
        </p:spPr>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3">
              <a:extLst>
                <a:ext uri="{96DAC541-7B7A-43D3-8B79-37D633B846F1}">
                  <asvg:svgBlip xmlns:asvg="http://schemas.microsoft.com/office/drawing/2016/SVG/main" r:embed="rId74"/>
                </a:ext>
              </a:extLst>
            </a:blip>
            <a:stretch>
              <a:fillRect/>
            </a:stretch>
          </a:blipFill>
        </p:spPr>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5">
              <a:extLst>
                <a:ext uri="{96DAC541-7B7A-43D3-8B79-37D633B846F1}">
                  <asvg:svgBlip xmlns:asvg="http://schemas.microsoft.com/office/drawing/2016/SVG/main" r:embed="rId76"/>
                </a:ext>
              </a:extLst>
            </a:blip>
            <a:stretch>
              <a:fillRect/>
            </a:stretch>
          </a:blipFill>
        </p:spPr>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7">
              <a:extLst>
                <a:ext uri="{96DAC541-7B7A-43D3-8B79-37D633B846F1}">
                  <asvg:svgBlip xmlns:asvg="http://schemas.microsoft.com/office/drawing/2016/SVG/main" r:embed="rId78"/>
                </a:ext>
              </a:extLst>
            </a:blip>
            <a:stretch>
              <a:fillRect/>
            </a:stretch>
          </a:blipFill>
        </p:spPr>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79">
              <a:extLst>
                <a:ext uri="{96DAC541-7B7A-43D3-8B79-37D633B846F1}">
                  <asvg:svgBlip xmlns:asvg="http://schemas.microsoft.com/office/drawing/2016/SVG/main" r:embed="rId80"/>
                </a:ext>
              </a:extLst>
            </a:blip>
            <a:stretch>
              <a:fillRect/>
            </a:stretch>
          </a:blipFill>
        </p:spPr>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1">
              <a:extLst>
                <a:ext uri="{96DAC541-7B7A-43D3-8B79-37D633B846F1}">
                  <asvg:svgBlip xmlns:asvg="http://schemas.microsoft.com/office/drawing/2016/SVG/main" r:embed="rId82"/>
                </a:ext>
              </a:extLst>
            </a:blip>
            <a:stretch>
              <a:fillRect/>
            </a:stretch>
          </a:blipFill>
        </p:spPr>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3">
              <a:extLst>
                <a:ext uri="{96DAC541-7B7A-43D3-8B79-37D633B846F1}">
                  <asvg:svgBlip xmlns:asvg="http://schemas.microsoft.com/office/drawing/2016/SVG/main" r:embed="rId84"/>
                </a:ext>
              </a:extLst>
            </a:blip>
            <a:stretch>
              <a:fillRect/>
            </a:stretch>
          </a:blipFill>
        </p:spPr>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5">
              <a:extLst>
                <a:ext uri="{96DAC541-7B7A-43D3-8B79-37D633B846F1}">
                  <asvg:svgBlip xmlns:asvg="http://schemas.microsoft.com/office/drawing/2016/SVG/main" r:embed="rId86"/>
                </a:ext>
              </a:extLst>
            </a:blip>
            <a:stretch>
              <a:fillRect/>
            </a:stretch>
          </a:blipFill>
        </p:spPr>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59">
              <a:extLst>
                <a:ext uri="{96DAC541-7B7A-43D3-8B79-37D633B846F1}">
                  <asvg:svgBlip xmlns:asvg="http://schemas.microsoft.com/office/drawing/2016/SVG/main" r:embed="rId60"/>
                </a:ext>
              </a:extLst>
            </a:blip>
            <a:stretch>
              <a:fillRect/>
            </a:stretch>
          </a:blipFill>
          <a:ln cap="sq">
            <a:noFill/>
            <a:prstDash val="solid"/>
            <a:miter/>
          </a:ln>
        </p:spPr>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7">
              <a:extLst>
                <a:ext uri="{96DAC541-7B7A-43D3-8B79-37D633B846F1}">
                  <asvg:svgBlip xmlns:asvg="http://schemas.microsoft.com/office/drawing/2016/SVG/main" r:embed="rId88"/>
                </a:ext>
              </a:extLst>
            </a:blip>
            <a:stretch>
              <a:fillRect/>
            </a:stretch>
          </a:blipFill>
          <a:ln cap="sq">
            <a:noFill/>
            <a:prstDash val="solid"/>
            <a:miter/>
          </a:ln>
        </p:spPr>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89">
              <a:extLst>
                <a:ext uri="{96DAC541-7B7A-43D3-8B79-37D633B846F1}">
                  <asvg:svgBlip xmlns:asvg="http://schemas.microsoft.com/office/drawing/2016/SVG/main" r:embed="rId90"/>
                </a:ext>
              </a:extLst>
            </a:blip>
            <a:stretch>
              <a:fillRect/>
            </a:stretch>
          </a:blipFill>
        </p:spPr>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1">
              <a:extLst>
                <a:ext uri="{96DAC541-7B7A-43D3-8B79-37D633B846F1}">
                  <asvg:svgBlip xmlns:asvg="http://schemas.microsoft.com/office/drawing/2016/SVG/main" r:embed="rId92"/>
                </a:ext>
              </a:extLst>
            </a:blip>
            <a:stretch>
              <a:fillRect/>
            </a:stretch>
          </a:blipFill>
        </p:spPr>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3">
              <a:extLst>
                <a:ext uri="{96DAC541-7B7A-43D3-8B79-37D633B846F1}">
                  <asvg:svgBlip xmlns:asvg="http://schemas.microsoft.com/office/drawing/2016/SVG/main" r:embed="rId94"/>
                </a:ext>
              </a:extLst>
            </a:blip>
            <a:stretch>
              <a:fillRect/>
            </a:stretch>
          </a:blipFill>
        </p:spPr>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5">
              <a:extLst>
                <a:ext uri="{96DAC541-7B7A-43D3-8B79-37D633B846F1}">
                  <asvg:svgBlip xmlns:asvg="http://schemas.microsoft.com/office/drawing/2016/SVG/main" r:embed="rId96"/>
                </a:ext>
              </a:extLst>
            </a:blip>
            <a:stretch>
              <a:fillRect/>
            </a:stretch>
          </a:blipFill>
        </p:spPr>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7">
              <a:extLst>
                <a:ext uri="{96DAC541-7B7A-43D3-8B79-37D633B846F1}">
                  <asvg:svgBlip xmlns:asvg="http://schemas.microsoft.com/office/drawing/2016/SVG/main" r:embed="rId98"/>
                </a:ext>
              </a:extLst>
            </a:blip>
            <a:stretch>
              <a:fillRect/>
            </a:stretch>
          </a:blipFill>
        </p:spPr>
      </p:sp>
      <p:sp>
        <p:nvSpPr>
          <p:cNvPr id="53" name="TextBox 53"/>
          <p:cNvSpPr txBox="1"/>
          <p:nvPr/>
        </p:nvSpPr>
        <p:spPr>
          <a:xfrm>
            <a:off x="5155175" y="1300470"/>
            <a:ext cx="7853603" cy="1043967"/>
          </a:xfrm>
          <a:prstGeom prst="rect">
            <a:avLst/>
          </a:prstGeom>
        </p:spPr>
        <p:txBody>
          <a:bodyPr lIns="0" tIns="0" rIns="0" bIns="0" rtlCol="0" anchor="t">
            <a:spAutoFit/>
          </a:bodyPr>
          <a:lstStyle/>
          <a:p>
            <a:pPr marL="0" lvl="0" indent="0" algn="ctr">
              <a:lnSpc>
                <a:spcPts val="8610"/>
              </a:lnSpc>
              <a:spcBef>
                <a:spcPct val="0"/>
              </a:spcBef>
            </a:pPr>
            <a:r>
              <a:rPr lang="en-US" sz="615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Resource Page</a:t>
            </a:r>
            <a:endParaRPr lang="en-US" sz="615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12" name="TextBox 12"/>
          <p:cNvSpPr txBox="1"/>
          <p:nvPr/>
        </p:nvSpPr>
        <p:spPr>
          <a:xfrm>
            <a:off x="3581400" y="647700"/>
            <a:ext cx="11433175" cy="943610"/>
          </a:xfrm>
          <a:prstGeom prst="rect">
            <a:avLst/>
          </a:prstGeom>
        </p:spPr>
        <p:txBody>
          <a:bodyPr wrap="square" lIns="0" tIns="0" rIns="0" bIns="0" rtlCol="0" anchor="t">
            <a:spAutoFit/>
          </a:bodyPr>
          <a:lstStyle/>
          <a:p>
            <a:pPr marL="0" lvl="0" indent="0" algn="l">
              <a:lnSpc>
                <a:spcPts val="7360"/>
              </a:lnSpc>
              <a:spcBef>
                <a:spcPct val="0"/>
              </a:spcBef>
            </a:pPr>
            <a:r>
              <a:rPr lang="vi-VN" altLang="en-US" sz="4500" b="1" spc="220">
                <a:solidFill>
                  <a:srgbClr val="2A2E3A"/>
                </a:solidFill>
                <a:latin typeface="Open Sans Extra Bold" panose="020B0906030804020204" charset="0"/>
                <a:ea typeface="Montserrat Classic Bold" panose="00000800000000000000"/>
                <a:cs typeface="Open Sans Extra Bold" panose="020B0906030804020204" charset="0"/>
                <a:sym typeface="Montserrat Classic Bold" panose="00000800000000000000"/>
              </a:rPr>
              <a:t>Môi trường và công </a:t>
            </a:r>
            <a:r>
              <a:rPr lang="vi-VN" altLang="en-US" sz="4500" b="1" spc="220">
                <a:solidFill>
                  <a:srgbClr val="2A2E3A"/>
                </a:solidFill>
                <a:latin typeface="Open Sans Extra Bold" panose="020B0906030804020204" charset="0"/>
                <a:ea typeface="Montserrat Classic Bold" panose="00000800000000000000"/>
                <a:cs typeface="Open Sans Extra Bold" panose="020B0906030804020204" charset="0"/>
                <a:sym typeface="Montserrat Classic Bold" panose="00000800000000000000"/>
              </a:rPr>
              <a:t>cụ phát triển</a:t>
            </a:r>
            <a:endParaRPr lang="vi-VN" altLang="en-US" sz="4500" b="1" spc="220">
              <a:solidFill>
                <a:srgbClr val="2A2E3A"/>
              </a:solidFill>
              <a:latin typeface="Open Sans Extra Bold" panose="020B0906030804020204" charset="0"/>
              <a:ea typeface="Montserrat Classic Bold" panose="00000800000000000000"/>
              <a:cs typeface="Open Sans Extra Bold" panose="020B0906030804020204" charset="0"/>
              <a:sym typeface="Montserrat Classic Bold" panose="00000800000000000000"/>
            </a:endParaRPr>
          </a:p>
        </p:txBody>
      </p:sp>
      <p:sp>
        <p:nvSpPr>
          <p:cNvPr id="14" name="TextBox 14"/>
          <p:cNvSpPr txBox="1"/>
          <p:nvPr/>
        </p:nvSpPr>
        <p:spPr>
          <a:xfrm>
            <a:off x="762000" y="3097530"/>
            <a:ext cx="10335260" cy="3453765"/>
          </a:xfrm>
          <a:prstGeom prst="rect">
            <a:avLst/>
          </a:prstGeom>
        </p:spPr>
        <p:txBody>
          <a:bodyPr wrap="square" lIns="0" tIns="0" rIns="0" bIns="0" rtlCol="0" anchor="t">
            <a:noAutofit/>
          </a:bodyPr>
          <a:lstStyle/>
          <a:p>
            <a:pPr algn="l">
              <a:lnSpc>
                <a:spcPts val="3480"/>
              </a:lnSpc>
              <a:spcBef>
                <a:spcPct val="0"/>
              </a:spcBef>
            </a:pPr>
            <a:r>
              <a:rPr lang="vi-VN" altLang="en-US" sz="28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 Backend: </a:t>
            </a:r>
            <a:r>
              <a:rPr lang="vi-VN" altLang="en-US" sz="2800" b="1">
                <a:solidFill>
                  <a:srgbClr val="051D40"/>
                </a:solidFill>
                <a:latin typeface="Poppins" panose="00000500000000000000" charset="0"/>
                <a:ea typeface="Open Sans Extra Bold" panose="020B0906030804020204"/>
                <a:cs typeface="Poppins" panose="00000500000000000000" charset="0"/>
                <a:sym typeface="Open Sans Extra Bold" panose="020B0906030804020204"/>
              </a:rPr>
              <a:t>Java(Springboot)</a:t>
            </a:r>
            <a:r>
              <a:rPr lang="vi-VN" altLang="en-US" sz="28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 </a:t>
            </a:r>
            <a:endParaRPr lang="vi-VN" altLang="en-US" sz="28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a:p>
            <a:pPr algn="l">
              <a:lnSpc>
                <a:spcPts val="3480"/>
              </a:lnSpc>
              <a:spcBef>
                <a:spcPct val="0"/>
              </a:spcBef>
            </a:pPr>
            <a:r>
              <a:rPr lang="vi-VN" altLang="en-US" sz="2800" b="1">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 F</a:t>
            </a:r>
            <a:r>
              <a:rPr lang="vi-VN" altLang="en-US" sz="28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ontend: </a:t>
            </a:r>
            <a:r>
              <a:rPr lang="vi-VN" altLang="en-US" sz="2800">
                <a:solidFill>
                  <a:srgbClr val="051D40"/>
                </a:solidFill>
                <a:latin typeface="Poppins" panose="00000500000000000000" charset="0"/>
                <a:ea typeface="Open Sans Extra Bold" panose="020B0906030804020204"/>
                <a:cs typeface="Poppins" panose="00000500000000000000" charset="0"/>
                <a:sym typeface="Open Sans Extra Bold" panose="020B0906030804020204"/>
              </a:rPr>
              <a:t>ReactJS</a:t>
            </a:r>
            <a:endParaRPr lang="vi-VN" altLang="en-US" sz="2800">
              <a:solidFill>
                <a:srgbClr val="051D40"/>
              </a:solidFill>
              <a:latin typeface="Poppins" panose="00000500000000000000" charset="0"/>
              <a:ea typeface="Open Sans Extra Bold" panose="020B0906030804020204"/>
              <a:cs typeface="Poppins" panose="00000500000000000000" charset="0"/>
              <a:sym typeface="Open Sans Extra Bold" panose="020B0906030804020204"/>
            </a:endParaRPr>
          </a:p>
          <a:p>
            <a:pPr algn="l">
              <a:lnSpc>
                <a:spcPts val="3480"/>
              </a:lnSpc>
              <a:spcBef>
                <a:spcPct val="0"/>
              </a:spcBef>
            </a:pPr>
            <a:r>
              <a:rPr lang="vi-VN" altLang="en-US" sz="2800">
                <a:solidFill>
                  <a:srgbClr val="051D40"/>
                </a:solidFill>
                <a:latin typeface="Open Sans Extra Bold" panose="020B0906030804020204" charset="0"/>
                <a:ea typeface="Open Sans Extra Bold" panose="020B0906030804020204"/>
                <a:cs typeface="Open Sans Extra Bold" panose="020B0906030804020204" charset="0"/>
                <a:sym typeface="Open Sans Extra Bold" panose="020B0906030804020204"/>
              </a:rPr>
              <a:t>-</a:t>
            </a:r>
            <a:r>
              <a:rPr lang="vi-VN" altLang="en-US" sz="2800">
                <a:solidFill>
                  <a:srgbClr val="051D40"/>
                </a:solidFill>
                <a:latin typeface="Poppins" panose="00000500000000000000" charset="0"/>
                <a:ea typeface="Open Sans Extra Bold" panose="020B0906030804020204"/>
                <a:cs typeface="Poppins" panose="00000500000000000000" charset="0"/>
                <a:sym typeface="Open Sans Extra Bold" panose="020B0906030804020204"/>
              </a:rPr>
              <a:t> </a:t>
            </a:r>
            <a:r>
              <a:rPr lang="vi-VN" altLang="en-US" sz="2800" b="1">
                <a:solidFill>
                  <a:srgbClr val="051D40"/>
                </a:solidFill>
                <a:latin typeface="Open Sans Extra Bold" panose="020B0906030804020204" charset="0"/>
                <a:ea typeface="Open Sans Extra Bold" panose="020B0906030804020204"/>
                <a:cs typeface="Open Sans Extra Bold" panose="020B0906030804020204" charset="0"/>
                <a:sym typeface="Open Sans Extra Bold" panose="020B0906030804020204"/>
              </a:rPr>
              <a:t>Môi trường phát triển:</a:t>
            </a:r>
            <a:r>
              <a:rPr lang="vi-VN" altLang="en-US" sz="2800">
                <a:solidFill>
                  <a:srgbClr val="051D40"/>
                </a:solidFill>
                <a:latin typeface="Poppins" panose="00000500000000000000" charset="0"/>
                <a:ea typeface="Open Sans Extra Bold" panose="020B0906030804020204"/>
                <a:cs typeface="Poppins" panose="00000500000000000000" charset="0"/>
                <a:sym typeface="Open Sans Extra Bold" panose="020B0906030804020204"/>
              </a:rPr>
              <a:t> IntelliJ IDEA, Visual Studio Code</a:t>
            </a:r>
            <a:endParaRPr lang="vi-VN" altLang="en-US" sz="2800">
              <a:solidFill>
                <a:srgbClr val="051D40"/>
              </a:solidFill>
              <a:latin typeface="Poppins" panose="00000500000000000000" charset="0"/>
              <a:ea typeface="Open Sans Extra Bold" panose="020B0906030804020204"/>
              <a:cs typeface="Poppins" panose="00000500000000000000" charset="0"/>
              <a:sym typeface="Open Sans Extra Bold" panose="020B0906030804020204"/>
            </a:endParaRPr>
          </a:p>
          <a:p>
            <a:pPr algn="l">
              <a:lnSpc>
                <a:spcPts val="3480"/>
              </a:lnSpc>
              <a:spcBef>
                <a:spcPct val="0"/>
              </a:spcBef>
            </a:pPr>
            <a:r>
              <a:rPr lang="vi-VN" altLang="en-US" sz="28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 Công cụ quản lý cơ sở dữ liệu: </a:t>
            </a:r>
            <a:r>
              <a:rPr lang="vi-VN" altLang="en-US" sz="2800" b="1">
                <a:solidFill>
                  <a:srgbClr val="051D40"/>
                </a:solidFill>
                <a:latin typeface="Poppins" panose="00000500000000000000" charset="0"/>
                <a:ea typeface="Open Sans Extra Bold" panose="020B0906030804020204"/>
                <a:cs typeface="Poppins" panose="00000500000000000000" charset="0"/>
                <a:sym typeface="Open Sans Extra Bold" panose="020B0906030804020204"/>
              </a:rPr>
              <a:t>PostgreSQl</a:t>
            </a:r>
            <a:endParaRPr lang="en-US" sz="2800" b="1">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a:p>
            <a:pPr algn="l">
              <a:lnSpc>
                <a:spcPts val="3480"/>
              </a:lnSpc>
              <a:spcBef>
                <a:spcPct val="0"/>
              </a:spcBef>
            </a:pPr>
            <a:endParaRPr lang="en-US" sz="2800" b="1">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pic>
        <p:nvPicPr>
          <p:cNvPr id="15" name="Picture 14"/>
          <p:cNvPicPr>
            <a:picLocks noChangeAspect="1"/>
          </p:cNvPicPr>
          <p:nvPr/>
        </p:nvPicPr>
        <p:blipFill>
          <a:blip r:embed="rId1"/>
          <a:stretch>
            <a:fillRect/>
          </a:stretch>
        </p:blipFill>
        <p:spPr>
          <a:xfrm>
            <a:off x="3657600" y="5600700"/>
            <a:ext cx="2495550" cy="962025"/>
          </a:xfrm>
          <a:prstGeom prst="rect">
            <a:avLst/>
          </a:prstGeom>
        </p:spPr>
      </p:pic>
      <p:pic>
        <p:nvPicPr>
          <p:cNvPr id="16" name="Picture 15"/>
          <p:cNvPicPr/>
          <p:nvPr/>
        </p:nvPicPr>
        <p:blipFill>
          <a:blip r:embed="rId2"/>
          <a:stretch>
            <a:fillRect/>
          </a:stretch>
        </p:blipFill>
        <p:spPr>
          <a:xfrm>
            <a:off x="7924800" y="5676900"/>
            <a:ext cx="1669415" cy="1133475"/>
          </a:xfrm>
          <a:prstGeom prst="rect">
            <a:avLst/>
          </a:prstGeom>
        </p:spPr>
      </p:pic>
      <p:pic>
        <p:nvPicPr>
          <p:cNvPr id="17" name="Picture 16"/>
          <p:cNvPicPr>
            <a:picLocks noChangeAspect="1"/>
          </p:cNvPicPr>
          <p:nvPr/>
        </p:nvPicPr>
        <p:blipFill>
          <a:blip r:embed="rId3"/>
          <a:stretch>
            <a:fillRect/>
          </a:stretch>
        </p:blipFill>
        <p:spPr>
          <a:xfrm>
            <a:off x="4191000" y="7048500"/>
            <a:ext cx="1781175" cy="1543685"/>
          </a:xfrm>
          <a:prstGeom prst="rect">
            <a:avLst/>
          </a:prstGeom>
        </p:spPr>
      </p:pic>
      <p:pic>
        <p:nvPicPr>
          <p:cNvPr id="18" name="Picture 17"/>
          <p:cNvPicPr/>
          <p:nvPr/>
        </p:nvPicPr>
        <p:blipFill>
          <a:blip r:embed="rId4"/>
          <a:stretch>
            <a:fillRect/>
          </a:stretch>
        </p:blipFill>
        <p:spPr>
          <a:xfrm>
            <a:off x="7924800" y="7429500"/>
            <a:ext cx="1790065" cy="1271270"/>
          </a:xfrm>
          <a:prstGeom prst="rect">
            <a:avLst/>
          </a:prstGeom>
        </p:spPr>
      </p:pic>
      <p:pic>
        <p:nvPicPr>
          <p:cNvPr id="19" name="Picture 18"/>
          <p:cNvPicPr/>
          <p:nvPr/>
        </p:nvPicPr>
        <p:blipFill>
          <a:blip r:embed="rId5"/>
          <a:stretch>
            <a:fillRect/>
          </a:stretch>
        </p:blipFill>
        <p:spPr>
          <a:xfrm>
            <a:off x="9906000" y="6210300"/>
            <a:ext cx="1393825" cy="1262380"/>
          </a:xfrm>
          <a:prstGeom prst="rect">
            <a:avLst/>
          </a:prstGeom>
        </p:spPr>
      </p:pic>
      <p:pic>
        <p:nvPicPr>
          <p:cNvPr id="20" name="Picture 19"/>
          <p:cNvPicPr/>
          <p:nvPr/>
        </p:nvPicPr>
        <p:blipFill>
          <a:blip r:embed="rId6"/>
          <a:stretch>
            <a:fillRect/>
          </a:stretch>
        </p:blipFill>
        <p:spPr>
          <a:xfrm>
            <a:off x="12801600" y="5676900"/>
            <a:ext cx="1951355" cy="1173480"/>
          </a:xfrm>
          <a:prstGeom prst="rect">
            <a:avLst/>
          </a:prstGeom>
        </p:spPr>
      </p:pic>
      <p:pic>
        <p:nvPicPr>
          <p:cNvPr id="21" name="Picture 20"/>
          <p:cNvPicPr/>
          <p:nvPr/>
        </p:nvPicPr>
        <p:blipFill>
          <a:blip r:embed="rId7"/>
          <a:stretch>
            <a:fillRect/>
          </a:stretch>
        </p:blipFill>
        <p:spPr>
          <a:xfrm>
            <a:off x="12649200" y="7505700"/>
            <a:ext cx="1927225" cy="10198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rot="0">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60"/>
                </a:lnSpc>
              </a:pPr>
            </a:p>
          </p:txBody>
        </p:sp>
      </p:grpSp>
      <p:sp>
        <p:nvSpPr>
          <p:cNvPr id="5" name="TextBox 5"/>
          <p:cNvSpPr txBox="1"/>
          <p:nvPr/>
        </p:nvSpPr>
        <p:spPr>
          <a:xfrm>
            <a:off x="1752600" y="495300"/>
            <a:ext cx="9767570" cy="807720"/>
          </a:xfrm>
          <a:prstGeom prst="rect">
            <a:avLst/>
          </a:prstGeom>
        </p:spPr>
        <p:txBody>
          <a:bodyPr wrap="square" lIns="0" tIns="0" rIns="0" bIns="0" rtlCol="0" anchor="t">
            <a:spAutoFit/>
          </a:bodyPr>
          <a:lstStyle/>
          <a:p>
            <a:pPr marL="0" lvl="0" indent="0" algn="l">
              <a:lnSpc>
                <a:spcPts val="6300"/>
              </a:lnSpc>
              <a:spcBef>
                <a:spcPct val="0"/>
              </a:spcBef>
            </a:pPr>
            <a:r>
              <a:rPr lang="vi-VN" altLang="en-US" sz="4500"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Cơ sở dữ </a:t>
            </a:r>
            <a:r>
              <a:rPr lang="vi-VN" altLang="en-US" sz="4500"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liệu</a:t>
            </a:r>
            <a:endParaRPr lang="vi-VN" altLang="en-US" sz="4500" b="1" u="none" strike="noStrike">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grpSp>
        <p:nvGrpSpPr>
          <p:cNvPr id="6" name="Group 6"/>
          <p:cNvGrpSpPr/>
          <p:nvPr/>
        </p:nvGrpSpPr>
        <p:grpSpPr>
          <a:xfrm rot="0">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spcBef>
                  <a:spcPct val="0"/>
                </a:spcBef>
              </a:pPr>
            </a:p>
          </p:txBody>
        </p:sp>
      </p:grpSp>
      <p:sp>
        <p:nvSpPr>
          <p:cNvPr id="9" name="TextBox 9"/>
          <p:cNvSpPr txBox="1"/>
          <p:nvPr/>
        </p:nvSpPr>
        <p:spPr>
          <a:xfrm>
            <a:off x="1609132" y="2128374"/>
            <a:ext cx="9006427" cy="2496117"/>
          </a:xfrm>
          <a:prstGeom prst="rect">
            <a:avLst/>
          </a:prstGeom>
        </p:spPr>
        <p:txBody>
          <a:bodyPr lIns="0" tIns="0" rIns="0" bIns="0" rtlCol="0" anchor="t">
            <a:spAutoFit/>
          </a:bodyPr>
          <a:lstStyle/>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a:p>
            <a:pPr marL="0" lvl="0" indent="0" algn="l">
              <a:lnSpc>
                <a:spcPts val="2845"/>
              </a:lnSpc>
              <a:spcBef>
                <a:spcPct val="0"/>
              </a:spcBef>
            </a:pPr>
          </a:p>
          <a:p>
            <a:pPr marL="0" lvl="0" indent="0" algn="l">
              <a:lnSpc>
                <a:spcPts val="2845"/>
              </a:lnSpc>
              <a:spcBef>
                <a:spcPct val="0"/>
              </a:spcBef>
            </a:pPr>
            <a:r>
              <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rPr>
              <a:t>Praesent vel felis quis mi pulvinar sagittis. Pellentesque viverra ipsum ante, in congue ante eleifend eget. Aenean tortor tellus, efficitur ac rhoncus et, eleifend sit amet mi. Sed ut lectus ac nibh molestie rhoncus.</a:t>
            </a:r>
            <a:endParaRPr lang="en-US" sz="2030" u="none" strike="noStrike" spc="-40">
              <a:solidFill>
                <a:srgbClr val="051D40"/>
              </a:solidFill>
              <a:latin typeface="Poppins" panose="00000500000000000000"/>
              <a:ea typeface="Poppins" panose="00000500000000000000"/>
              <a:cs typeface="Poppins" panose="00000500000000000000"/>
              <a:sym typeface="Poppins" panose="00000500000000000000"/>
            </a:endParaRPr>
          </a:p>
        </p:txBody>
      </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1"/>
            <a:stretch>
              <a:fillRect t="-216567"/>
            </a:stretch>
          </a:blipFill>
        </p:spPr>
      </p:sp>
      <p:pic>
        <p:nvPicPr>
          <p:cNvPr id="31" name="Picture 30"/>
          <p:cNvPicPr>
            <a:picLocks noChangeAspect="1"/>
          </p:cNvPicPr>
          <p:nvPr/>
        </p:nvPicPr>
        <p:blipFill>
          <a:blip r:embed="rId2"/>
          <a:stretch>
            <a:fillRect/>
          </a:stretch>
        </p:blipFill>
        <p:spPr>
          <a:xfrm>
            <a:off x="1524000" y="1943100"/>
            <a:ext cx="10544175" cy="7553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590800" y="495300"/>
            <a:ext cx="12474575" cy="161544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Kết quả đạt </a:t>
            </a: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được</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a:p>
            <a:pPr marL="0" lvl="0" indent="0" algn="l">
              <a:lnSpc>
                <a:spcPts val="6300"/>
              </a:lnSpc>
              <a:spcBef>
                <a:spcPct val="0"/>
              </a:spcBef>
            </a:pPr>
            <a:endParaRPr lang="vi-VN" altLang="en-US" sz="45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p:txBody>
      </p:sp>
      <p:sp>
        <p:nvSpPr>
          <p:cNvPr id="6" name="Text Box 5"/>
          <p:cNvSpPr txBox="1"/>
          <p:nvPr/>
        </p:nvSpPr>
        <p:spPr>
          <a:xfrm>
            <a:off x="2730500" y="2574925"/>
            <a:ext cx="13848080" cy="4746625"/>
          </a:xfrm>
          <a:prstGeom prst="rect">
            <a:avLst/>
          </a:prstGeom>
          <a:noFill/>
        </p:spPr>
        <p:txBody>
          <a:bodyPr wrap="square" rtlCol="0">
            <a:spAutoFit/>
          </a:bodyPr>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Xây dựng thành công website bán hoa quản lý thông tin người bán  và người mua</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Tiếp cận, học hiểu được công nghệ mới ReactJS, Java Spring Boot</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Nâng cao khả năng tự học, lập  trình</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endParaRPr lang="en-US" sz="4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286000" y="495300"/>
            <a:ext cx="12474575" cy="80772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Hạn </a:t>
            </a: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chế</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6" name="Text Box 5"/>
          <p:cNvSpPr txBox="1"/>
          <p:nvPr/>
        </p:nvSpPr>
        <p:spPr>
          <a:xfrm>
            <a:off x="2730500" y="2574925"/>
            <a:ext cx="13848080" cy="3130550"/>
          </a:xfrm>
          <a:prstGeom prst="rect">
            <a:avLst/>
          </a:prstGeom>
          <a:noFill/>
        </p:spPr>
        <p:txBody>
          <a:bodyPr wrap="square" rtlCol="0">
            <a:spAutoFit/>
          </a:bodyPr>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Hiệu xuất hoạt động chưa ổn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định</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Giao diện chưa linh động, chưa thân thiện người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dùng</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Các tín năng còn nhiều hạn chế, độ bảo mật chưa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cao</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endParaRPr lang="en-US" sz="4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286000" y="495300"/>
            <a:ext cx="12474575" cy="80772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Hướng phát </a:t>
            </a: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triển</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
        <p:nvSpPr>
          <p:cNvPr id="6" name="Text Box 5"/>
          <p:cNvSpPr txBox="1"/>
          <p:nvPr/>
        </p:nvSpPr>
        <p:spPr>
          <a:xfrm>
            <a:off x="2730500" y="2574925"/>
            <a:ext cx="13848080" cy="3130550"/>
          </a:xfrm>
          <a:prstGeom prst="rect">
            <a:avLst/>
          </a:prstGeom>
          <a:noFill/>
        </p:spPr>
        <p:txBody>
          <a:bodyPr wrap="square" rtlCol="0">
            <a:spAutoFit/>
          </a:bodyPr>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Hoàn thiện các chức năng còn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thiếu</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Nâng cao tốc độ xử lí, tối ưu giao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diện</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pPr marL="0" lvl="0" indent="0" algn="l">
              <a:lnSpc>
                <a:spcPts val="6300"/>
              </a:lnSpc>
              <a:spcBef>
                <a:spcPct val="0"/>
              </a:spcBef>
            </a:pP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 Tích hợp thanh toán trực tuyến,  báo cáo thống </a:t>
            </a:r>
            <a:r>
              <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rPr>
              <a:t>kê</a:t>
            </a:r>
            <a:endParaRPr lang="vi-VN" altLang="en-US" sz="4000">
              <a:solidFill>
                <a:srgbClr val="051D40"/>
              </a:solidFill>
              <a:latin typeface="Times New Roman" panose="02020603050405020304" charset="0"/>
              <a:ea typeface="Open Sans Extra Bold" panose="020B0906030804020204"/>
              <a:cs typeface="Times New Roman" panose="02020603050405020304" charset="0"/>
              <a:sym typeface="Open Sans Extra Bold" panose="020B0906030804020204"/>
            </a:endParaRPr>
          </a:p>
          <a:p>
            <a:endParaRPr lang="en-US" sz="4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rot="0">
            <a:off x="229462" y="98149"/>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p>
              <a:pPr marL="0" lvl="0" indent="0" algn="ctr">
                <a:lnSpc>
                  <a:spcPts val="2660"/>
                </a:lnSpc>
                <a:spcBef>
                  <a:spcPct val="0"/>
                </a:spcBef>
              </a:pPr>
            </a:p>
          </p:txBody>
        </p:sp>
      </p:grpSp>
      <p:sp>
        <p:nvSpPr>
          <p:cNvPr id="24" name="TextBox 24"/>
          <p:cNvSpPr txBox="1"/>
          <p:nvPr/>
        </p:nvSpPr>
        <p:spPr>
          <a:xfrm>
            <a:off x="2819400" y="4000500"/>
            <a:ext cx="12474575" cy="807720"/>
          </a:xfrm>
          <a:prstGeom prst="rect">
            <a:avLst/>
          </a:prstGeom>
        </p:spPr>
        <p:txBody>
          <a:bodyPr wrap="square" lIns="0" tIns="0" rIns="0" bIns="0" rtlCol="0" anchor="t">
            <a:spAutoFit/>
          </a:bodyPr>
          <a:p>
            <a:pPr marL="0" lvl="0" indent="0" algn="ctr">
              <a:lnSpc>
                <a:spcPts val="6300"/>
              </a:lnSpc>
              <a:spcBef>
                <a:spcPct val="0"/>
              </a:spcBef>
            </a:pPr>
            <a:r>
              <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rPr>
              <a:t>Demo</a:t>
            </a:r>
            <a:endParaRPr lang="vi-VN" altLang="en-US" sz="4500">
              <a:solidFill>
                <a:srgbClr val="051D40"/>
              </a:solidFill>
              <a:latin typeface="Open Sans Extra Bold" panose="020B0906030804020204"/>
              <a:ea typeface="Open Sans Extra Bold" panose="020B0906030804020204"/>
              <a:cs typeface="Open Sans Extra Bold" panose="020B0906030804020204"/>
              <a:sym typeface="Open Sans Extra Bold" panose="020B0906030804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9357</Words>
  <Application>WPS Presentation</Application>
  <PresentationFormat>On-screen Show (4:3)</PresentationFormat>
  <Paragraphs>378</Paragraphs>
  <Slides>32</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32</vt:i4>
      </vt:variant>
    </vt:vector>
  </HeadingPairs>
  <TitlesOfParts>
    <vt:vector size="52" baseType="lpstr">
      <vt:lpstr>Arial</vt:lpstr>
      <vt:lpstr>SimSun</vt:lpstr>
      <vt:lpstr>Wingdings</vt:lpstr>
      <vt:lpstr>Open Sans Extra Bold</vt:lpstr>
      <vt:lpstr>Poppins Bold</vt:lpstr>
      <vt:lpstr>Poppins</vt:lpstr>
      <vt:lpstr>Times New Roman</vt:lpstr>
      <vt:lpstr>Montserrat Classic</vt:lpstr>
      <vt:lpstr>ESRI AMFM Electric</vt:lpstr>
      <vt:lpstr>Montserrat Classic Bold</vt:lpstr>
      <vt:lpstr>Microsoft YaHei</vt:lpstr>
      <vt:lpstr>Arial Unicode MS</vt:lpstr>
      <vt:lpstr>Calibri</vt:lpstr>
      <vt:lpstr>Times New Roman</vt:lpstr>
      <vt:lpstr>Montserrat</vt:lpstr>
      <vt:lpstr>Poppins</vt:lpstr>
      <vt:lpstr>Open Sans Extra Bold</vt:lpstr>
      <vt:lpstr>STXinwei</vt:lpstr>
      <vt:lpstr>STSong</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
  <cp:lastModifiedBy>Cẩm Châu Huỳnh Thị</cp:lastModifiedBy>
  <cp:revision>9</cp:revision>
  <dcterms:created xsi:type="dcterms:W3CDTF">2006-08-16T00:00:00Z</dcterms:created>
  <dcterms:modified xsi:type="dcterms:W3CDTF">2024-10-20T08:11:41Z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0263D4CE25FF4172BED844804F5F49FE_13</vt:lpwstr>
  </property>
  <property fmtid="{D5CDD505-2E9C-101B-9397-08002B2CF9AE}" pid="3" name="KSOProductBuildVer">
    <vt:lpwstr>1033-12.2.0.18607</vt:lpwstr>
  </property>
</Properties>
</file>